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308" r:id="rId2"/>
    <p:sldId id="342" r:id="rId3"/>
    <p:sldId id="343" r:id="rId4"/>
    <p:sldId id="345" r:id="rId5"/>
    <p:sldId id="346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7" r:id="rId14"/>
    <p:sldId id="368" r:id="rId15"/>
    <p:sldId id="358" r:id="rId16"/>
    <p:sldId id="359" r:id="rId17"/>
    <p:sldId id="360" r:id="rId18"/>
    <p:sldId id="369" r:id="rId19"/>
    <p:sldId id="365" r:id="rId20"/>
    <p:sldId id="381" r:id="rId21"/>
    <p:sldId id="366" r:id="rId22"/>
    <p:sldId id="367" r:id="rId23"/>
    <p:sldId id="370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2" r:id="rId3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76342" autoAdjust="0"/>
  </p:normalViewPr>
  <p:slideViewPr>
    <p:cSldViewPr>
      <p:cViewPr>
        <p:scale>
          <a:sx n="75" d="100"/>
          <a:sy n="75" d="100"/>
        </p:scale>
        <p:origin x="21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5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5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35B05B9-C819-46E9-B7C4-781D5922F114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1A73D8D-785E-4A1F-A808-40C93FE75B2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785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AR" smtClean="0"/>
              <a:t>Actores: para sabes como deben generalizarse los resultados</a:t>
            </a:r>
          </a:p>
          <a:p>
            <a:pPr eaLnBrk="1" hangingPunct="1">
              <a:spcBef>
                <a:spcPct val="0"/>
              </a:spcBef>
            </a:pPr>
            <a:r>
              <a:rPr lang="es-AR" smtClean="0"/>
              <a:t>Comportamientos: para enfocar las conclusiones y proveer información precisa sobre las actividades</a:t>
            </a:r>
          </a:p>
          <a:p>
            <a:pPr eaLnBrk="1" hangingPunct="1">
              <a:spcBef>
                <a:spcPct val="0"/>
              </a:spcBef>
            </a:pPr>
            <a:r>
              <a:rPr lang="es-AR" smtClean="0"/>
              <a:t> </a:t>
            </a:r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309A72-FFB1-410E-9C14-31011A37E038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AR" smtClean="0"/>
              <a:t>Experimento de laboratorio: es un contexto de laboratorio donde se recrean ciertas condiciones el observador puede controlar las variables</a:t>
            </a:r>
          </a:p>
          <a:p>
            <a:pPr eaLnBrk="1" hangingPunct="1">
              <a:spcBef>
                <a:spcPct val="0"/>
              </a:spcBef>
            </a:pPr>
            <a:r>
              <a:rPr lang="es-AR" smtClean="0"/>
              <a:t>Simulación experimenta, se intenta recrear en detalle una situación existente pero ahora en el marco de un laboratorio </a:t>
            </a:r>
            <a:endParaRPr lang="es-ES" smtClean="0"/>
          </a:p>
        </p:txBody>
      </p:sp>
      <p:sp>
        <p:nvSpPr>
          <p:cNvPr id="3277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3F60B8-D9C0-455A-A83C-015F81B5FD49}" type="slidenum">
              <a:rPr lang="es-E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s-E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invalidUrl="http://link.springer.com/search?facet-author=&quot;Gwendolyn+L.+Kolfschoten&quot;"/>
              </a:rPr>
              <a:t>Gwendolyn L. Kolfschoten, 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invalidUrl="http://link.springer.com/search?facet-author=&quot;Robert+O.+Briggs&quot;"/>
              </a:rPr>
              <a:t>Robert O. Briggs, 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invalidUrl="http://link.springer.com/search?facet-author=&quot;Jaco+H.+Appelman&quot;"/>
              </a:rPr>
              <a:t>Jaco H. Appelman, 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 invalidUrl="http://link.springer.com/search?facet-author=&quot;Gert-Jan+de+Vreede&quot;"/>
              </a:rPr>
              <a:t>Gert-Jan de Vreede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ThinkLets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Blocks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Collaboration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Further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Conceptualization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Lecture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Notes in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3198, 2004, </a:t>
            </a:r>
            <a:r>
              <a:rPr lang="es-ES_trad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</a:t>
            </a:r>
            <a:r>
              <a:rPr lang="es-ES_trad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137-152		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A73D8D-785E-4A1F-A808-40C93FE75B2A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94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18931-EA0D-4164-8F29-81B78DFB5AAF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45D74-F3E8-46AC-9AE0-0110ADC7FF2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5429F-630F-482B-8808-23A00662411D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872DD-8850-457E-8C4D-3D9FA93F2A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88574-6494-450E-994C-18947F2C485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5920E-D86A-4121-A888-8E52276A2B2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BBC0A-B276-4565-B94A-342290D77545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B3A99-5C20-4C80-9F07-00CD9C7B96D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73A73-B86C-43D1-905D-D9F6FC8354A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537D-AE94-4BCA-BFE5-3C4D1BC33B6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5B08D-6034-4C90-8AAF-A4C739041684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AC7F6-D38B-4463-AF18-9303550436E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9D421-1CA2-4D52-B03C-E8CF97F517DB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F06A9-5FF2-4016-AC66-A2339404A2D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9E225-D64D-40DC-A6E6-180A27B7B2AE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17ED9-61A3-4897-BF87-C7549090C17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1596B-895E-4435-9A4C-D072E4225DF8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B18C9-1F36-4E27-B37B-42F19EA69A8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D581A-A4CF-4D9D-ADF3-29B699AC72CD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F402E-AD9E-4E89-B99F-076FE956933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EDF09-C666-46B1-9C6E-19ABB598566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51FC1-0A20-4315-8BBD-54A39AC585F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E429D1E-59E1-4B0B-B795-18CB6ABE5C68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A251C9-620D-453B-AEA0-B969C5D9A47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hyperlink" Target="http://images.google.com/imgres?imgurl=http://www.gstwebservice.com/images/logo-gtalk.gif&amp;imgrefurl=http://www.gstwebservice.com/contact-us.php&amp;usg=__iNObrkkexAil-HgIswN83kR1rXY=&amp;h=48&amp;w=47&amp;sz=3&amp;hl=en&amp;start=25&amp;sig2=SMRtx74luDn-k7qRiUwBKQ&amp;tbnid=s4cUBqyQGtkQyM:&amp;tbnh=48&amp;tbnw=47&amp;ei=_NiRSZieB6W-MYL_1NYL&amp;prev=/images?q=gtalk+logo&amp;start=18&amp;gbv=2&amp;ndsp=18&amp;hl=en&amp;sa=N" TargetMode="External"/><Relationship Id="rId5" Type="http://schemas.openxmlformats.org/officeDocument/2006/relationships/image" Target="../media/image3.jpeg"/><Relationship Id="rId6" Type="http://schemas.openxmlformats.org/officeDocument/2006/relationships/hyperlink" Target="http://images.google.com/imgres?imgurl=http://www.kcsm.org/spotlight/festival/images/facebooklogo.jpg&amp;imgrefurl=http://www.kcsm.org/spotlight/&amp;usg=__mYjGuodSwFUY9kw5F8uHaofFHo4=&amp;h=270&amp;w=670&amp;sz=11&amp;hl=en&amp;start=1&amp;sig2=4pGLGqmBvulMHHolJTRLfQ&amp;tbnid=Gw9nccwZDUC8JM:&amp;tbnh=56&amp;tbnw=138&amp;ei=StmRSavHLqW-MbqDieEL&amp;prev=/images?q=facebooklogo&amp;gbv=2&amp;hl=en" TargetMode="External"/><Relationship Id="rId7" Type="http://schemas.openxmlformats.org/officeDocument/2006/relationships/image" Target="../media/image4.jpeg"/><Relationship Id="rId8" Type="http://schemas.openxmlformats.org/officeDocument/2006/relationships/hyperlink" Target="http://images.google.com/imgres?imgurl=http://www.popgadget.net/images/gmail-contest.jpg&amp;imgrefurl=http://www.popgadget.net/2007/08/index.php?page=all&amp;usg=__Snvoya1mMBx2bhKiI4O8JyIjoTY=&amp;h=384&amp;w=392&amp;sz=35&amp;hl=en&amp;start=4&amp;sig2=yXlmJycLDGin2dmVGllJ6g&amp;tbnid=C7IbnHEHpLTEnM:&amp;tbnh=120&amp;tbnw=123&amp;ei=j9mRSaSUHqW-MfuDieEL&amp;prev=/images?q=gmail&amp;gbv=2&amp;hl=en" TargetMode="External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es.google.es/imgres?imgurl=http://www.universidadlatino.edu.mx/moodle/file.php/1/evaluation.jpg&amp;imgrefurl=http://www.universidadlatino.edu.mx/moodle/index.php?lang=es_utf8&amp;usg=__XRuiCkHw9Ze-Go9Xv-cvJElttw4=&amp;h=396&amp;w=350&amp;sz=24&amp;hl=es&amp;start=2&amp;tbnid=fQ1Vow7kUnd1PM:&amp;tbnh=124&amp;tbnw=110&amp;prev=/images?q=evaluation&amp;hl=es" TargetMode="External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omatic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es/imgres?imgurl=http://nethackz.com/wp-content/uploads/2008/07/outlook-logo.gif&amp;imgrefurl=http://nethackz.com/10-most-useful-keyboard-shortcuts-for-outlook-productivity/&amp;h=153&amp;w=143&amp;sz=10&amp;tbnid=QgGeEor5wS-WxM::&amp;tbnh=96&amp;tbnw=90&amp;prev=/images?q=outlook+logo&amp;hl=es&amp;usg=__s80ZIYf4zvkSb5UBBgxcZsgZcxk=&amp;ei=hb6eScmPDpaitgeF2rWGDQ&amp;sa=X&amp;oi=image_result&amp;resnum=4&amp;ct=image&amp;cd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gif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51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9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1.png"/><Relationship Id="rId7" Type="http://schemas.openxmlformats.org/officeDocument/2006/relationships/image" Target="../media/image5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1.png"/><Relationship Id="rId7" Type="http://schemas.openxmlformats.org/officeDocument/2006/relationships/image" Target="../media/image5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es.google.es/imgres?imgurl=http://www.sanitas.es/websanitas/esp/imagenes/mensajes/psico_pq_consulta.gif&amp;imgrefurl=http://www.ampfsmexico.com.mx/somos2.html&amp;usg=__QaZCacO8x9cnPWUkAPwcUSrYxi0=&amp;h=250&amp;w=204&amp;sz=6&amp;hl=es&amp;start=4&amp;um=1&amp;tbnid=He4rnbLHoNElZM:&amp;tbnh=111&amp;tbnw=91&amp;prev=/images?q=psicologico&amp;um=1&amp;hl=es" TargetMode="External"/><Relationship Id="rId3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51.png"/><Relationship Id="rId6" Type="http://schemas.openxmlformats.org/officeDocument/2006/relationships/image" Target="../media/image5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es.google.es/imgres?imgurl=http://www.fonearena.com/blog/wp-content/uploads/Transparent_Crystal_Phone.jpg&amp;imgrefurl=http://www.fonearena.com/blog/2008/01/23/transparent-concept-phone.html&amp;usg=__ExK8niglVAkUAruQ7fpF3yLX1t0=&amp;h=500&amp;w=500&amp;sz=21&amp;hl=es&amp;start=9&amp;um=1&amp;tbnid=EZF4gCfs-fG2DM:&amp;tbnh=130&amp;tbnw=130&amp;prev=/images?q=transparent&amp;um=1&amp;hl=es&amp;sa=N" TargetMode="External"/><Relationship Id="rId3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1 CuadroTexto"/>
          <p:cNvSpPr txBox="1">
            <a:spLocks noChangeArrowheads="1"/>
          </p:cNvSpPr>
          <p:nvPr/>
        </p:nvSpPr>
        <p:spPr bwMode="auto">
          <a:xfrm>
            <a:off x="827584" y="692696"/>
            <a:ext cx="75776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_tradnl" sz="4800" b="1" dirty="0">
                <a:latin typeface="Calibri" pitchFamily="34" charset="0"/>
              </a:rPr>
              <a:t>Groupware y Software </a:t>
            </a:r>
            <a:r>
              <a:rPr lang="es-ES_tradnl" sz="4800" b="1" dirty="0" smtClean="0">
                <a:latin typeface="Calibri" pitchFamily="34" charset="0"/>
              </a:rPr>
              <a:t>Social</a:t>
            </a:r>
          </a:p>
          <a:p>
            <a:pPr algn="ctr"/>
            <a:r>
              <a:rPr lang="es-ES" sz="3200" dirty="0" smtClean="0">
                <a:latin typeface="Calibri" pitchFamily="34" charset="0"/>
              </a:rPr>
              <a:t>Diseño de groupware</a:t>
            </a:r>
            <a:endParaRPr lang="es-ES" sz="3200" dirty="0">
              <a:latin typeface="Calibri" pitchFamily="34" charset="0"/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/>
          <a:srcRect b="1988"/>
          <a:stretch>
            <a:fillRect/>
          </a:stretch>
        </p:blipFill>
        <p:spPr bwMode="auto">
          <a:xfrm>
            <a:off x="3357563" y="2357438"/>
            <a:ext cx="243205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highendmagazine.com/wp-content/uploads/2008/08/windows-live-messen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2083" y="4695213"/>
            <a:ext cx="285752" cy="265213"/>
          </a:xfrm>
          <a:prstGeom prst="rect">
            <a:avLst/>
          </a:prstGeom>
          <a:noFill/>
        </p:spPr>
      </p:pic>
      <p:pic>
        <p:nvPicPr>
          <p:cNvPr id="10" name="Picture 12" descr="http://tbn0.google.com/images?q=tbn:s4cUBqyQGtkQyM:http://www.gstwebservice.com/images/logo-gtalk.gif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19273" y="4703269"/>
            <a:ext cx="237826" cy="242886"/>
          </a:xfrm>
          <a:prstGeom prst="rect">
            <a:avLst/>
          </a:prstGeom>
          <a:noFill/>
        </p:spPr>
      </p:pic>
      <p:pic>
        <p:nvPicPr>
          <p:cNvPr id="11" name="Picture 14" descr="http://tbn3.google.com/images?q=tbn:Gw9nccwZDUC8JM:http://www.kcsm.org/spotlight/festival/images/facebooklogo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62083" y="5357826"/>
            <a:ext cx="928694" cy="376861"/>
          </a:xfrm>
          <a:prstGeom prst="rect">
            <a:avLst/>
          </a:prstGeom>
          <a:noFill/>
        </p:spPr>
      </p:pic>
      <p:pic>
        <p:nvPicPr>
          <p:cNvPr id="12" name="Picture 16" descr="http://tbn3.google.com/images?q=tbn:C7IbnHEHpLTEnM:http://www.popgadget.net/images/gmail-contest.jpg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05025" y="4703269"/>
            <a:ext cx="285752" cy="278783"/>
          </a:xfrm>
          <a:prstGeom prst="rect">
            <a:avLst/>
          </a:prstGeom>
          <a:noFill/>
        </p:spPr>
      </p:pic>
      <p:sp>
        <p:nvSpPr>
          <p:cNvPr id="13" name="14 CuadroTexto"/>
          <p:cNvSpPr txBox="1"/>
          <p:nvPr/>
        </p:nvSpPr>
        <p:spPr>
          <a:xfrm>
            <a:off x="2633653" y="4695213"/>
            <a:ext cx="5386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/>
              <a:t>Alejandro.Casco.Fernandez@gmail.com</a:t>
            </a:r>
          </a:p>
          <a:p>
            <a:endParaRPr lang="es-AR" sz="2000" b="1" dirty="0" smtClean="0"/>
          </a:p>
          <a:p>
            <a:r>
              <a:rPr lang="es-ES" sz="2000" b="1" dirty="0" smtClean="0"/>
              <a:t>/people/Alejandro-Fernandez/761579914</a:t>
            </a:r>
          </a:p>
          <a:p>
            <a:endParaRPr lang="es-ES" sz="2000" b="1" dirty="0" smtClean="0"/>
          </a:p>
          <a:p>
            <a:r>
              <a:rPr lang="es-ES" sz="2000" b="1" dirty="0" smtClean="0"/>
              <a:t>@casco</a:t>
            </a:r>
            <a:endParaRPr lang="es-ES" sz="2000" b="1" dirty="0"/>
          </a:p>
        </p:txBody>
      </p:sp>
      <p:pic>
        <p:nvPicPr>
          <p:cNvPr id="14" name="Imagen 13" descr="1_61_twitter_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5715000"/>
            <a:ext cx="1085851" cy="814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1229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6) Dificultad para evaluar y analizar los sistemas CSCW</a:t>
            </a:r>
            <a:endParaRPr lang="es-ES" smtClean="0"/>
          </a:p>
          <a:p>
            <a:pPr lvl="1" eaLnBrk="1" hangingPunct="1"/>
            <a:r>
              <a:rPr lang="es-AR" smtClean="0"/>
              <a:t>Muchas variables</a:t>
            </a:r>
          </a:p>
          <a:p>
            <a:pPr lvl="1" eaLnBrk="1" hangingPunct="1"/>
            <a:r>
              <a:rPr lang="es-AR" smtClean="0"/>
              <a:t>Contexto difícil de simular</a:t>
            </a:r>
          </a:p>
          <a:p>
            <a:pPr lvl="1" eaLnBrk="1" hangingPunct="1"/>
            <a:r>
              <a:rPr lang="es-AR" smtClean="0"/>
              <a:t>Escenario difícil de simular</a:t>
            </a:r>
          </a:p>
        </p:txBody>
      </p:sp>
      <p:pic>
        <p:nvPicPr>
          <p:cNvPr id="12292" name="Picture 2" descr="http://tbn1.google.com/images?q=tbn:fQ1Vow7kUnd1PM:http://www.universidadlatino.edu.mx/moodle/file.php/1/evalua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38" y="3357563"/>
            <a:ext cx="257175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1331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7) Falta de experiencia en el diseño de aplicaciones multiusuario</a:t>
            </a:r>
            <a:endParaRPr lang="es-ES" smtClean="0"/>
          </a:p>
        </p:txBody>
      </p:sp>
      <p:pic>
        <p:nvPicPr>
          <p:cNvPr id="13316" name="Picture 2" descr="http://redwing.hutman.net/~mreed/Assets/newbi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3143250"/>
            <a:ext cx="3857625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1433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8) Problemas al introducir el groupware en las organizaciones</a:t>
            </a:r>
          </a:p>
          <a:p>
            <a:pPr lvl="1" eaLnBrk="1" hangingPunct="1"/>
            <a:r>
              <a:rPr lang="es-AR" smtClean="0"/>
              <a:t>Barreras organizacionales </a:t>
            </a:r>
          </a:p>
          <a:p>
            <a:pPr lvl="1" eaLnBrk="1" hangingPunct="1"/>
            <a:r>
              <a:rPr lang="es-AR" smtClean="0"/>
              <a:t>Falta de apoyo</a:t>
            </a:r>
          </a:p>
        </p:txBody>
      </p:sp>
      <p:pic>
        <p:nvPicPr>
          <p:cNvPr id="14340" name="Picture 2" descr="http://www.bc.edu/centers/cwf/global/meta-elements/jpg/WomenBarri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38" y="4143375"/>
            <a:ext cx="3376612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Una dificultad adicional….</a:t>
            </a:r>
            <a:endParaRPr lang="es-ES" dirty="0" smtClean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257925" cy="45259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sz="3200" dirty="0" smtClean="0"/>
              <a:t>Groupware es un blanco móvil. Al intentar resolver el problema, lo transformamos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sz="3200" dirty="0" smtClean="0"/>
              <a:t>Cada cambio que introducimos modifica la organización y cambia los requerimientos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sz="3200" dirty="0" smtClean="0"/>
              <a:t>Naturaleza </a:t>
            </a:r>
            <a:r>
              <a:rPr lang="es-AR" sz="3200" dirty="0" err="1" smtClean="0"/>
              <a:t>co</a:t>
            </a:r>
            <a:r>
              <a:rPr lang="es-AR" sz="3200" dirty="0" smtClean="0"/>
              <a:t>-evolutiva. Cambios en la tecnología, producen adaptaciones en la gente, que reclama nuevos cambios</a:t>
            </a:r>
          </a:p>
        </p:txBody>
      </p:sp>
      <p:pic>
        <p:nvPicPr>
          <p:cNvPr id="18436" name="Picture 4" descr="http://stanleybronstein.com/blog/targe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63" y="2786063"/>
            <a:ext cx="2174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Estrategias combinables</a:t>
            </a:r>
            <a:endParaRPr lang="es-ES" dirty="0" smtClean="0"/>
          </a:p>
        </p:txBody>
      </p:sp>
      <p:sp>
        <p:nvSpPr>
          <p:cNvPr id="19459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dirty="0" smtClean="0"/>
              <a:t>Observación e iteración (adaptive development)</a:t>
            </a:r>
          </a:p>
          <a:p>
            <a:pPr lvl="1" eaLnBrk="1" hangingPunct="1"/>
            <a:r>
              <a:rPr lang="es-AR" dirty="0" smtClean="0"/>
              <a:t>Bootstraping (engelbart)</a:t>
            </a:r>
          </a:p>
          <a:p>
            <a:pPr lvl="1" eaLnBrk="1" hangingPunct="1"/>
            <a:r>
              <a:rPr lang="es-AR" dirty="0" smtClean="0"/>
              <a:t>Alternando entre mechanismo y contexto</a:t>
            </a:r>
          </a:p>
          <a:p>
            <a:pPr eaLnBrk="1" hangingPunct="1"/>
            <a:r>
              <a:rPr lang="es-AR" dirty="0" smtClean="0"/>
              <a:t>Minimalismo</a:t>
            </a:r>
          </a:p>
          <a:p>
            <a:pPr eaLnBrk="1" hangingPunct="1"/>
            <a:r>
              <a:rPr lang="es-AR" dirty="0" smtClean="0"/>
              <a:t>Tailoring</a:t>
            </a:r>
          </a:p>
          <a:p>
            <a:pPr eaLnBrk="1" hangingPunct="1"/>
            <a:r>
              <a:rPr lang="es-AR" dirty="0" smtClean="0"/>
              <a:t>Patrones/Thinklets</a:t>
            </a:r>
          </a:p>
          <a:p>
            <a:pPr eaLnBrk="1" hangingPunct="1"/>
            <a:endParaRPr lang="es-ES" dirty="0" smtClean="0"/>
          </a:p>
        </p:txBody>
      </p:sp>
      <p:pic>
        <p:nvPicPr>
          <p:cNvPr id="19460" name="Picture 2" descr="http://www.rankia.com/blog/la-sonrisa-de-buffett/uploaded_images/estrategia-755494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168" y="3933056"/>
            <a:ext cx="2069650" cy="206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dirty="0" smtClean="0"/>
              <a:t>Estrategia 1: observación e iteración</a:t>
            </a:r>
            <a:endParaRPr lang="es-ES" dirty="0"/>
          </a:p>
        </p:txBody>
      </p:sp>
      <p:sp>
        <p:nvSpPr>
          <p:cNvPr id="4" name="3 Flecha curvada hacia abajo"/>
          <p:cNvSpPr/>
          <p:nvPr/>
        </p:nvSpPr>
        <p:spPr>
          <a:xfrm rot="18933216">
            <a:off x="1747838" y="2843213"/>
            <a:ext cx="1755775" cy="403225"/>
          </a:xfrm>
          <a:prstGeom prst="curvedDownArrow">
            <a:avLst>
              <a:gd name="adj1" fmla="val 11007"/>
              <a:gd name="adj2" fmla="val 63296"/>
              <a:gd name="adj3" fmla="val 30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0484" name="4 CuadroTexto"/>
          <p:cNvSpPr txBox="1">
            <a:spLocks noChangeArrowheads="1"/>
          </p:cNvSpPr>
          <p:nvPr/>
        </p:nvSpPr>
        <p:spPr bwMode="auto">
          <a:xfrm>
            <a:off x="3429000" y="2143125"/>
            <a:ext cx="23320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>
                <a:latin typeface="Calibri" pitchFamily="34" charset="0"/>
              </a:rPr>
              <a:t>Observar y entender el</a:t>
            </a:r>
            <a:br>
              <a:rPr lang="es-AR">
                <a:latin typeface="Calibri" pitchFamily="34" charset="0"/>
              </a:rPr>
            </a:br>
            <a:r>
              <a:rPr lang="es-AR">
                <a:latin typeface="Calibri" pitchFamily="34" charset="0"/>
              </a:rPr>
              <a:t>trabajo en equipo </a:t>
            </a:r>
            <a:endParaRPr lang="es-ES">
              <a:latin typeface="Calibri" pitchFamily="34" charset="0"/>
            </a:endParaRPr>
          </a:p>
        </p:txBody>
      </p:sp>
      <p:sp>
        <p:nvSpPr>
          <p:cNvPr id="20485" name="7 CuadroTexto"/>
          <p:cNvSpPr txBox="1">
            <a:spLocks noChangeArrowheads="1"/>
          </p:cNvSpPr>
          <p:nvPr/>
        </p:nvSpPr>
        <p:spPr bwMode="auto">
          <a:xfrm>
            <a:off x="1691680" y="4077072"/>
            <a:ext cx="2171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>
                <a:latin typeface="Calibri" pitchFamily="34" charset="0"/>
              </a:rPr>
              <a:t>Evaluar herramientas</a:t>
            </a:r>
          </a:p>
          <a:p>
            <a:pPr algn="ctr"/>
            <a:r>
              <a:rPr lang="es-AR">
                <a:latin typeface="Calibri" pitchFamily="34" charset="0"/>
              </a:rPr>
              <a:t>y conceptos</a:t>
            </a:r>
            <a:endParaRPr lang="es-ES">
              <a:latin typeface="Calibri" pitchFamily="34" charset="0"/>
            </a:endParaRPr>
          </a:p>
        </p:txBody>
      </p:sp>
      <p:sp>
        <p:nvSpPr>
          <p:cNvPr id="20486" name="8 CuadroTexto"/>
          <p:cNvSpPr txBox="1">
            <a:spLocks noChangeArrowheads="1"/>
          </p:cNvSpPr>
          <p:nvPr/>
        </p:nvSpPr>
        <p:spPr bwMode="auto">
          <a:xfrm>
            <a:off x="4860032" y="4005064"/>
            <a:ext cx="25209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>
                <a:latin typeface="Calibri" pitchFamily="34" charset="0"/>
              </a:rPr>
              <a:t>Desarrollar herramientas</a:t>
            </a:r>
          </a:p>
          <a:p>
            <a:pPr algn="ctr"/>
            <a:r>
              <a:rPr lang="es-AR">
                <a:latin typeface="Calibri" pitchFamily="34" charset="0"/>
              </a:rPr>
              <a:t>y conceptos</a:t>
            </a:r>
            <a:endParaRPr lang="es-ES">
              <a:latin typeface="Calibri" pitchFamily="34" charset="0"/>
            </a:endParaRPr>
          </a:p>
        </p:txBody>
      </p:sp>
      <p:sp>
        <p:nvSpPr>
          <p:cNvPr id="10" name="9 Flecha curvada hacia abajo"/>
          <p:cNvSpPr/>
          <p:nvPr/>
        </p:nvSpPr>
        <p:spPr>
          <a:xfrm rot="3055544">
            <a:off x="5689600" y="2963863"/>
            <a:ext cx="1755775" cy="403225"/>
          </a:xfrm>
          <a:prstGeom prst="curvedDownArrow">
            <a:avLst>
              <a:gd name="adj1" fmla="val 11007"/>
              <a:gd name="adj2" fmla="val 63296"/>
              <a:gd name="adj3" fmla="val 30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10 Flecha curvada hacia abajo"/>
          <p:cNvSpPr/>
          <p:nvPr/>
        </p:nvSpPr>
        <p:spPr>
          <a:xfrm rot="10800000">
            <a:off x="3714750" y="4857750"/>
            <a:ext cx="1755775" cy="403225"/>
          </a:xfrm>
          <a:prstGeom prst="curvedDownArrow">
            <a:avLst>
              <a:gd name="adj1" fmla="val 11007"/>
              <a:gd name="adj2" fmla="val 63296"/>
              <a:gd name="adj3" fmla="val 308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Estudio/Observación de grupos</a:t>
            </a:r>
            <a:endParaRPr lang="es-ES" smtClean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El estudio/observación del trabajo en equipo se centra en tres preguntas: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¿Quiénes son los actores participantes?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¿Qué comportamiento se está examinando?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¿Cuál es el contexto actual y realista del trabajo?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Responder a estas preguntas requiere combinar métodos. Veamos algunos…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Ninguno es perfecto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Todos tienen algo de bueno</a:t>
            </a:r>
            <a:endParaRPr lang="es-ES" dirty="0"/>
          </a:p>
        </p:txBody>
      </p:sp>
      <p:pic>
        <p:nvPicPr>
          <p:cNvPr id="21508" name="Picture 2" descr="http://stemrc.aihec.org/Site%20Graphics/MICROSCOP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75" y="4714875"/>
            <a:ext cx="131286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Métodos de observación</a:t>
            </a:r>
            <a:endParaRPr lang="es-ES" smtClean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88" y="1643063"/>
            <a:ext cx="5294312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14 CuadroTexto"/>
          <p:cNvSpPr txBox="1">
            <a:spLocks noChangeArrowheads="1"/>
          </p:cNvSpPr>
          <p:nvPr/>
        </p:nvSpPr>
        <p:spPr bwMode="auto">
          <a:xfrm>
            <a:off x="214313" y="6215063"/>
            <a:ext cx="4814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McGrath. Methods for the study of groups (1993)</a:t>
            </a:r>
            <a:endParaRPr lang="es-ES" dirty="0">
              <a:latin typeface="Calibri" pitchFamily="34" charset="0"/>
            </a:endParaRPr>
          </a:p>
        </p:txBody>
      </p:sp>
      <p:grpSp>
        <p:nvGrpSpPr>
          <p:cNvPr id="2" name="19 Grupo"/>
          <p:cNvGrpSpPr>
            <a:grpSpLocks/>
          </p:cNvGrpSpPr>
          <p:nvPr/>
        </p:nvGrpSpPr>
        <p:grpSpPr bwMode="auto">
          <a:xfrm>
            <a:off x="2123728" y="1143000"/>
            <a:ext cx="6313036" cy="3807460"/>
            <a:chOff x="2123721" y="1142984"/>
            <a:chExt cx="6313437" cy="3806903"/>
          </a:xfrm>
        </p:grpSpPr>
        <p:sp>
          <p:nvSpPr>
            <p:cNvPr id="17" name="16 CuadroTexto"/>
            <p:cNvSpPr txBox="1"/>
            <p:nvPr/>
          </p:nvSpPr>
          <p:spPr>
            <a:xfrm>
              <a:off x="3357635" y="1142984"/>
              <a:ext cx="1643166" cy="36927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+Precisos</a:t>
              </a:r>
              <a:r>
                <a:rPr lang="es-AR" b="1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 </a:t>
              </a:r>
              <a:endParaRPr lang="es-ES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7239318" y="4114349"/>
              <a:ext cx="1197840" cy="3692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+ Realistas</a:t>
              </a:r>
              <a:r>
                <a:rPr lang="es-AR" b="1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 </a:t>
              </a:r>
              <a:endParaRPr lang="es-AR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2123721" y="4580609"/>
              <a:ext cx="1699048" cy="3692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b="1" dirty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+</a:t>
              </a:r>
              <a:r>
                <a:rPr lang="es-AR" b="1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  <a:cs typeface="+mn-cs"/>
                </a:rPr>
                <a:t>Generalizables</a:t>
              </a:r>
              <a:endParaRPr lang="es-AR" b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Estrategia 2: minimalismo</a:t>
            </a:r>
            <a:endParaRPr lang="es-ES" smtClean="0"/>
          </a:p>
        </p:txBody>
      </p:sp>
      <p:pic>
        <p:nvPicPr>
          <p:cNvPr id="23555" name="Picture 4" descr="respond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9552" y="1484784"/>
            <a:ext cx="1570038" cy="1500188"/>
          </a:xfrm>
        </p:spPr>
      </p:pic>
      <p:sp>
        <p:nvSpPr>
          <p:cNvPr id="7" name="6 Marcador de contenido"/>
          <p:cNvSpPr>
            <a:spLocks noGrp="1"/>
          </p:cNvSpPr>
          <p:nvPr>
            <p:ph sz="half" idx="2"/>
          </p:nvPr>
        </p:nvSpPr>
        <p:spPr>
          <a:xfrm>
            <a:off x="2857500" y="1600200"/>
            <a:ext cx="5929313" cy="4757738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h</a:t>
            </a:r>
            <a:r>
              <a:rPr lang="es-AR" dirty="0" smtClean="0">
                <a:hlinkClick r:id="rId3"/>
              </a:rPr>
              <a:t>ttp://www.meetomatic.com/</a:t>
            </a:r>
            <a:endParaRPr lang="es-AR" dirty="0" smtClean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s-AR" sz="1400" dirty="0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No se basa en calendarios compartidos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Ayuda a acordar en base a un conjunto de alternativas posibles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Funcionamiento: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Propongo fechas e indico asistentes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Los asistentes indican en que fechas/horas pueden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Veo los resultados (varias opciones)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Puedo indicar invitados VIP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Decido y envío confirmaciones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Problemas: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La disponibilidad de los asistentes puede cambiar si tardo mucho en tomar la decisión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sz="1400" dirty="0" smtClean="0"/>
              <a:t>?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dirty="0"/>
          </a:p>
        </p:txBody>
      </p:sp>
      <p:pic>
        <p:nvPicPr>
          <p:cNvPr id="23557" name="Picture 5" descr="results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3212976"/>
            <a:ext cx="1638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32" y="5157192"/>
            <a:ext cx="1664604" cy="9733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32" y="4896252"/>
            <a:ext cx="1584176" cy="198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AR" smtClean="0"/>
              <a:t>Estrategia 3: Tailoring</a:t>
            </a:r>
            <a:endParaRPr lang="es-ES" smtClean="0"/>
          </a:p>
        </p:txBody>
      </p:sp>
      <p:sp>
        <p:nvSpPr>
          <p:cNvPr id="24579" name="6 CuadroTexto"/>
          <p:cNvSpPr txBox="1">
            <a:spLocks noChangeArrowheads="1"/>
          </p:cNvSpPr>
          <p:nvPr/>
        </p:nvSpPr>
        <p:spPr bwMode="auto">
          <a:xfrm>
            <a:off x="285750" y="6215063"/>
            <a:ext cx="7766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>
                <a:latin typeface="Calibri" pitchFamily="34" charset="0"/>
              </a:rPr>
              <a:t>1. </a:t>
            </a:r>
            <a:r>
              <a:rPr lang="en-US">
                <a:latin typeface="Calibri" pitchFamily="34" charset="0"/>
              </a:rPr>
              <a:t>Henderson, A., Kyng, M.: There’s no place like home: continuing design in use. </a:t>
            </a:r>
            <a:endParaRPr lang="es-ES">
              <a:latin typeface="Calibri" pitchFamily="34" charset="0"/>
            </a:endParaRP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428625" y="2500313"/>
            <a:ext cx="8229600" cy="334010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Involucra usuarios y desarrolladores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Tres grandes formas de </a:t>
            </a:r>
            <a:r>
              <a:rPr lang="es-AR" dirty="0" err="1" smtClean="0"/>
              <a:t>tailoring</a:t>
            </a:r>
            <a:endParaRPr lang="es-AR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err="1" smtClean="0"/>
              <a:t>Customización</a:t>
            </a:r>
            <a:r>
              <a:rPr lang="es-AR" dirty="0" smtClean="0"/>
              <a:t>: modificar presentación y atributos de los objetos en base a alternativas predefinidas</a:t>
            </a:r>
            <a:endParaRPr lang="es-E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err="1" smtClean="0"/>
              <a:t>Integraci</a:t>
            </a:r>
            <a:r>
              <a:rPr lang="es-ES" dirty="0" err="1" smtClean="0"/>
              <a:t>ón</a:t>
            </a:r>
            <a:r>
              <a:rPr lang="es-ES" dirty="0" smtClean="0"/>
              <a:t>: agregar nueva funcionalidad sin requerir acceso a la implementación subyacente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s-AR" dirty="0" smtClean="0"/>
              <a:t>Extensión: agregar nueva funcionalidad programando</a:t>
            </a:r>
          </a:p>
        </p:txBody>
      </p:sp>
      <p:sp>
        <p:nvSpPr>
          <p:cNvPr id="10" name="5 Marcador de contenido"/>
          <p:cNvSpPr txBox="1">
            <a:spLocks/>
          </p:cNvSpPr>
          <p:nvPr/>
        </p:nvSpPr>
        <p:spPr>
          <a:xfrm>
            <a:off x="0" y="1500188"/>
            <a:ext cx="9144000" cy="104298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AR" sz="3200" dirty="0">
                <a:latin typeface="+mn-lt"/>
                <a:cs typeface="+mn-cs"/>
              </a:rPr>
              <a:t>“Desarrollo continuo de una aplicación en base la introducción de modificaciones persistentes”</a:t>
            </a:r>
            <a:r>
              <a:rPr lang="es-AR" sz="3200" baseline="-25000" dirty="0">
                <a:latin typeface="+mn-lt"/>
                <a:cs typeface="+mn-cs"/>
              </a:rPr>
              <a:t>1</a:t>
            </a:r>
            <a:endParaRPr lang="es-ES" sz="3200" baseline="-25000" dirty="0">
              <a:latin typeface="+mn-lt"/>
              <a:cs typeface="+mn-cs"/>
            </a:endParaRPr>
          </a:p>
        </p:txBody>
      </p:sp>
      <p:pic>
        <p:nvPicPr>
          <p:cNvPr id="24582" name="Picture 2" descr="http://www.paolovalletta.com/tailor_tool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0" y="265113"/>
            <a:ext cx="1357313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Diseño de groupware</a:t>
            </a:r>
            <a:endParaRPr lang="es-ES" smtClean="0"/>
          </a:p>
        </p:txBody>
      </p:sp>
      <p:pic>
        <p:nvPicPr>
          <p:cNvPr id="73730" name="Picture 2" descr="http://java.freehep.org/freehep1.x/yappi/diagrams/ClassDiagra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500306"/>
            <a:ext cx="2608172" cy="242590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2" name="Picture 4" descr="http://users.deltacomm.com/rainbowz/rubyslipperfanclub/blueprint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4286256"/>
            <a:ext cx="3094969" cy="1848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734" name="Picture 6" descr="http://www.cosassencillas.com/wp-content/uploads/2007/12/Elementosvectorialesparaeldiseo_838D/Design_Elements_BL_BR_pu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857364"/>
            <a:ext cx="2055728" cy="17455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z="4000" dirty="0" err="1" smtClean="0"/>
              <a:t>Tailoring</a:t>
            </a:r>
            <a:r>
              <a:rPr lang="es-AR" sz="4000" dirty="0" smtClean="0"/>
              <a:t> por </a:t>
            </a:r>
            <a:r>
              <a:rPr lang="es-AR" sz="4000" dirty="0" err="1" smtClean="0"/>
              <a:t>customización</a:t>
            </a:r>
            <a:r>
              <a:rPr lang="es-AR" sz="4000" dirty="0" smtClean="0"/>
              <a:t> - ejemplos</a:t>
            </a:r>
            <a:endParaRPr lang="es-ES" sz="4000" dirty="0" smtClean="0"/>
          </a:p>
        </p:txBody>
      </p:sp>
      <p:grpSp>
        <p:nvGrpSpPr>
          <p:cNvPr id="5" name="4 Grupo"/>
          <p:cNvGrpSpPr/>
          <p:nvPr/>
        </p:nvGrpSpPr>
        <p:grpSpPr>
          <a:xfrm>
            <a:off x="1071538" y="1928802"/>
            <a:ext cx="4454924" cy="914401"/>
            <a:chOff x="571472" y="1428736"/>
            <a:chExt cx="4454924" cy="914401"/>
          </a:xfrm>
        </p:grpSpPr>
        <p:pic>
          <p:nvPicPr>
            <p:cNvPr id="93186" name="Picture 2" descr="http://nethackz.com/10-most-useful-keyboard-shortcuts-for-outlook-productivity/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1472" y="1428736"/>
              <a:ext cx="857250" cy="914401"/>
            </a:xfrm>
            <a:prstGeom prst="rect">
              <a:avLst/>
            </a:prstGeom>
            <a:noFill/>
          </p:spPr>
        </p:pic>
        <p:sp>
          <p:nvSpPr>
            <p:cNvPr id="4" name="3 CuadroTexto"/>
            <p:cNvSpPr txBox="1"/>
            <p:nvPr/>
          </p:nvSpPr>
          <p:spPr>
            <a:xfrm>
              <a:off x="1571604" y="1571612"/>
              <a:ext cx="3454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 smtClean="0"/>
                <a:t>Reglas de bandeja de entrada, </a:t>
              </a:r>
              <a:br>
                <a:rPr lang="es-AR" dirty="0" smtClean="0"/>
              </a:br>
              <a:r>
                <a:rPr lang="es-AR" dirty="0" smtClean="0"/>
                <a:t>alertas, y vistas personalizadas</a:t>
              </a:r>
              <a:endParaRPr lang="es-ES" dirty="0"/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2071670" y="3177184"/>
            <a:ext cx="4714908" cy="923330"/>
            <a:chOff x="1571604" y="2684263"/>
            <a:chExt cx="4714908" cy="923330"/>
          </a:xfrm>
        </p:grpSpPr>
        <p:pic>
          <p:nvPicPr>
            <p:cNvPr id="93188" name="Picture 4" descr="http://www.colewebs.org/IMG/cache-50x53/swiki-50x53.g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571604" y="2767307"/>
              <a:ext cx="714380" cy="757243"/>
            </a:xfrm>
            <a:prstGeom prst="rect">
              <a:avLst/>
            </a:prstGeom>
            <a:noFill/>
          </p:spPr>
        </p:pic>
        <p:sp>
          <p:nvSpPr>
            <p:cNvPr id="7" name="6 CuadroTexto"/>
            <p:cNvSpPr txBox="1"/>
            <p:nvPr/>
          </p:nvSpPr>
          <p:spPr>
            <a:xfrm>
              <a:off x="2500298" y="2684263"/>
              <a:ext cx="37862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 smtClean="0"/>
                <a:t>Plantillas, permisos de acceso, configuraciones predeterminadas,</a:t>
              </a:r>
            </a:p>
            <a:p>
              <a:r>
                <a:rPr lang="es-AR" dirty="0" smtClean="0"/>
                <a:t>Estilos, visibilidad</a:t>
              </a:r>
              <a:endParaRPr lang="es-ES" dirty="0"/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2714612" y="4434496"/>
            <a:ext cx="5643602" cy="923330"/>
            <a:chOff x="642910" y="4000504"/>
            <a:chExt cx="5643602" cy="923330"/>
          </a:xfrm>
        </p:grpSpPr>
        <p:pic>
          <p:nvPicPr>
            <p:cNvPr id="93190" name="Picture 6" descr="http://www.bscw.de/files/help-4.4/english/HTMLDocuments/titlepage-Dateien/BSCW-Logo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2910" y="4176417"/>
              <a:ext cx="1587512" cy="571504"/>
            </a:xfrm>
            <a:prstGeom prst="rect">
              <a:avLst/>
            </a:prstGeom>
            <a:noFill/>
          </p:spPr>
        </p:pic>
        <p:sp>
          <p:nvSpPr>
            <p:cNvPr id="9" name="8 CuadroTexto"/>
            <p:cNvSpPr txBox="1"/>
            <p:nvPr/>
          </p:nvSpPr>
          <p:spPr>
            <a:xfrm>
              <a:off x="2357422" y="4000504"/>
              <a:ext cx="39290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 smtClean="0"/>
                <a:t>Niveles de experiencia, permisos</a:t>
              </a:r>
              <a:br>
                <a:rPr lang="es-AR" dirty="0" smtClean="0"/>
              </a:br>
              <a:r>
                <a:rPr lang="es-AR" dirty="0" smtClean="0"/>
                <a:t> por carpeta, roles, tareas, </a:t>
              </a:r>
              <a:r>
                <a:rPr lang="es-AR" dirty="0" err="1" smtClean="0"/>
                <a:t>workflows</a:t>
              </a:r>
              <a:r>
                <a:rPr lang="es-AR" dirty="0" smtClean="0"/>
                <a:t>, eventos de interés </a:t>
              </a:r>
              <a:endParaRPr lang="es-E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dirty="0" err="1" smtClean="0"/>
              <a:t>Tailoring</a:t>
            </a:r>
            <a:r>
              <a:rPr lang="es-AR" dirty="0" smtClean="0"/>
              <a:t> por integración - ejemplos</a:t>
            </a:r>
            <a:endParaRPr lang="es-ES" dirty="0" smtClean="0"/>
          </a:p>
        </p:txBody>
      </p:sp>
      <p:grpSp>
        <p:nvGrpSpPr>
          <p:cNvPr id="9" name="8 Grupo"/>
          <p:cNvGrpSpPr/>
          <p:nvPr/>
        </p:nvGrpSpPr>
        <p:grpSpPr>
          <a:xfrm>
            <a:off x="1785918" y="1785926"/>
            <a:ext cx="4103691" cy="2081369"/>
            <a:chOff x="285720" y="2347763"/>
            <a:chExt cx="4103691" cy="2081369"/>
          </a:xfrm>
        </p:grpSpPr>
        <p:pic>
          <p:nvPicPr>
            <p:cNvPr id="25605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2347763"/>
              <a:ext cx="3143272" cy="5481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606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5720" y="2981467"/>
              <a:ext cx="4103691" cy="6715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607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720" y="3738569"/>
              <a:ext cx="4026513" cy="6905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5609" name="Picture 9" descr="http://www.rogerchew.com/uploaded_images/trillian_logo-78888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357298"/>
            <a:ext cx="1428750" cy="904876"/>
          </a:xfrm>
          <a:prstGeom prst="rect">
            <a:avLst/>
          </a:prstGeom>
          <a:noFill/>
        </p:spPr>
      </p:pic>
      <p:pic>
        <p:nvPicPr>
          <p:cNvPr id="25611" name="Picture 11" descr="http://chooselunar.com/wp-content/uploads/2008/11/mediawiki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15206" y="3643314"/>
            <a:ext cx="1329228" cy="1285884"/>
          </a:xfrm>
          <a:prstGeom prst="rect">
            <a:avLst/>
          </a:prstGeom>
          <a:noFill/>
        </p:spPr>
      </p:pic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28860" y="5000636"/>
            <a:ext cx="63722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AR" dirty="0" err="1" smtClean="0"/>
              <a:t>Cooperative</a:t>
            </a:r>
            <a:r>
              <a:rPr lang="es-AR" dirty="0" smtClean="0"/>
              <a:t> </a:t>
            </a:r>
            <a:r>
              <a:rPr lang="es-AR" dirty="0" err="1" smtClean="0"/>
              <a:t>tailoring</a:t>
            </a:r>
            <a:endParaRPr lang="es-ES" dirty="0" smtClean="0"/>
          </a:p>
        </p:txBody>
      </p:sp>
      <p:sp>
        <p:nvSpPr>
          <p:cNvPr id="26627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400" dirty="0" smtClean="0"/>
              <a:t>El </a:t>
            </a:r>
            <a:r>
              <a:rPr lang="es-AR" sz="2400" dirty="0" err="1" smtClean="0"/>
              <a:t>tailoring</a:t>
            </a:r>
            <a:r>
              <a:rPr lang="es-AR" sz="2400" dirty="0" smtClean="0"/>
              <a:t> afecta el trabajo en equipo</a:t>
            </a:r>
          </a:p>
          <a:p>
            <a:pPr lvl="1"/>
            <a:r>
              <a:rPr lang="es-AR" sz="2000" dirty="0" smtClean="0"/>
              <a:t>Particularmente si involucra aspectos compartidos</a:t>
            </a:r>
          </a:p>
          <a:p>
            <a:pPr lvl="1"/>
            <a:r>
              <a:rPr lang="es-AR" sz="2000" dirty="0" err="1" smtClean="0"/>
              <a:t>P.e.</a:t>
            </a:r>
            <a:r>
              <a:rPr lang="es-AR" sz="2000" dirty="0" smtClean="0"/>
              <a:t>, cambio de </a:t>
            </a:r>
            <a:r>
              <a:rPr lang="es-AR" sz="2000" dirty="0" err="1" smtClean="0"/>
              <a:t>workflows</a:t>
            </a:r>
            <a:r>
              <a:rPr lang="es-AR" sz="2000" dirty="0" smtClean="0"/>
              <a:t>; inclusión de nueva información de </a:t>
            </a:r>
            <a:r>
              <a:rPr lang="es-AR" sz="2000" dirty="0" err="1" smtClean="0"/>
              <a:t>awareness</a:t>
            </a:r>
            <a:r>
              <a:rPr lang="es-AR" sz="2000" dirty="0" smtClean="0"/>
              <a:t>, etc. </a:t>
            </a:r>
          </a:p>
          <a:p>
            <a:r>
              <a:rPr lang="es-AR" sz="2400" dirty="0" smtClean="0"/>
              <a:t>¿Quién es responsable de los cambios?</a:t>
            </a:r>
          </a:p>
          <a:p>
            <a:r>
              <a:rPr lang="es-AR" sz="2400" dirty="0" err="1" smtClean="0"/>
              <a:t>Tailoring</a:t>
            </a:r>
            <a:r>
              <a:rPr lang="es-AR" sz="2400" dirty="0" smtClean="0"/>
              <a:t> prescriptivo</a:t>
            </a:r>
          </a:p>
          <a:p>
            <a:pPr lvl="1"/>
            <a:r>
              <a:rPr lang="es-AR" sz="2000" dirty="0" smtClean="0"/>
              <a:t>desde el </a:t>
            </a:r>
            <a:r>
              <a:rPr lang="es-AR" sz="2000" dirty="0" err="1" smtClean="0"/>
              <a:t>management</a:t>
            </a:r>
            <a:endParaRPr lang="es-AR" sz="2000" dirty="0" smtClean="0"/>
          </a:p>
          <a:p>
            <a:pPr lvl="1"/>
            <a:r>
              <a:rPr lang="es-AR" sz="2000" dirty="0" err="1" smtClean="0"/>
              <a:t>P.e.</a:t>
            </a:r>
            <a:r>
              <a:rPr lang="es-AR" sz="2000" dirty="0" smtClean="0"/>
              <a:t>, marcador de tarjetas; </a:t>
            </a:r>
            <a:r>
              <a:rPr lang="es-AR" sz="2000" dirty="0" err="1" smtClean="0"/>
              <a:t>workflow</a:t>
            </a:r>
            <a:r>
              <a:rPr lang="es-AR" sz="2000" dirty="0" smtClean="0"/>
              <a:t> de vacaciones.</a:t>
            </a:r>
          </a:p>
          <a:p>
            <a:r>
              <a:rPr lang="es-AR" sz="2400" dirty="0" err="1" smtClean="0"/>
              <a:t>Tailoring</a:t>
            </a:r>
            <a:r>
              <a:rPr lang="es-AR" sz="2400" dirty="0" smtClean="0"/>
              <a:t> consensuado/participativo</a:t>
            </a:r>
          </a:p>
          <a:p>
            <a:pPr lvl="1"/>
            <a:r>
              <a:rPr lang="es-AR" sz="2000" dirty="0" smtClean="0"/>
              <a:t>Involucra a todos los afectados </a:t>
            </a:r>
          </a:p>
          <a:p>
            <a:pPr lvl="1"/>
            <a:r>
              <a:rPr lang="es-AR" sz="2000" dirty="0" err="1" smtClean="0"/>
              <a:t>P.e.</a:t>
            </a:r>
            <a:r>
              <a:rPr lang="es-AR" sz="2000" dirty="0" smtClean="0"/>
              <a:t>, cambios en comunidades open </a:t>
            </a:r>
            <a:r>
              <a:rPr lang="es-AR" sz="2000" dirty="0" err="1" smtClean="0"/>
              <a:t>source</a:t>
            </a:r>
            <a:r>
              <a:rPr lang="es-AR" sz="2000" dirty="0" smtClean="0"/>
              <a:t>; cambios de reglas en </a:t>
            </a:r>
            <a:r>
              <a:rPr lang="es-AR" sz="2000" dirty="0" err="1" smtClean="0"/>
              <a:t>LambdaMOO</a:t>
            </a:r>
            <a:endParaRPr lang="es-AR" sz="2000" dirty="0" smtClean="0"/>
          </a:p>
          <a:p>
            <a:endParaRPr lang="es-ES" sz="2400" dirty="0" smtClean="0"/>
          </a:p>
        </p:txBody>
      </p:sp>
      <p:pic>
        <p:nvPicPr>
          <p:cNvPr id="6" name="Picture 2" descr="http://www.paolovalletta.com/tailor_tool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24" y="2500306"/>
            <a:ext cx="928685" cy="68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paolovalletta.com/tailor_tool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357166"/>
            <a:ext cx="1071538" cy="792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://www.paolovalletta.com/tailor_tool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7572396" y="1214422"/>
            <a:ext cx="1357313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paolovalletta.com/tailor_tool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8962022">
            <a:off x="6630387" y="556674"/>
            <a:ext cx="1112534" cy="82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Estrategia 4: patrones</a:t>
            </a:r>
            <a:endParaRPr lang="es-ES" smtClean="0"/>
          </a:p>
        </p:txBody>
      </p:sp>
      <p:sp>
        <p:nvSpPr>
          <p:cNvPr id="27651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s-AR" sz="2200" dirty="0" smtClean="0"/>
              <a:t>Los patrones documentan soluciones a problemas recurrentes en un determinado dominio</a:t>
            </a:r>
          </a:p>
          <a:p>
            <a:pPr eaLnBrk="1" hangingPunct="1"/>
            <a:r>
              <a:rPr lang="es-AR" sz="2200" dirty="0" smtClean="0"/>
              <a:t>De demostrada eficacia para balancear las fuerzas involucradas</a:t>
            </a:r>
          </a:p>
          <a:p>
            <a:pPr eaLnBrk="1" hangingPunct="1"/>
            <a:r>
              <a:rPr lang="es-AR" sz="2200" dirty="0" smtClean="0"/>
              <a:t>Documentados en estructura clara y estándar que los transforma en lenguaje de diseño</a:t>
            </a:r>
          </a:p>
          <a:p>
            <a:pPr eaLnBrk="1" hangingPunct="1"/>
            <a:r>
              <a:rPr lang="es-AR" sz="2200" dirty="0" smtClean="0"/>
              <a:t>Organizados en lenguajes y familias</a:t>
            </a:r>
          </a:p>
          <a:p>
            <a:pPr lvl="1" eaLnBrk="1" hangingPunct="1"/>
            <a:endParaRPr lang="es-ES" sz="2200" dirty="0" smtClean="0"/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643050"/>
            <a:ext cx="4000528" cy="450059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Patrones de arquitectura (Alexander)</a:t>
            </a:r>
            <a:endParaRPr lang="es-ES" sz="4000" dirty="0"/>
          </a:p>
        </p:txBody>
      </p:sp>
      <p:grpSp>
        <p:nvGrpSpPr>
          <p:cNvPr id="10" name="9 Grupo"/>
          <p:cNvGrpSpPr/>
          <p:nvPr/>
        </p:nvGrpSpPr>
        <p:grpSpPr>
          <a:xfrm>
            <a:off x="868390" y="1571612"/>
            <a:ext cx="7561262" cy="4764111"/>
            <a:chOff x="1071538" y="1571612"/>
            <a:chExt cx="7561262" cy="4764111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1071538" y="1571612"/>
            <a:ext cx="7561262" cy="4752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1" name="CorelDRAW" r:id="rId3" imgW="6045200" imgH="5067300" progId="">
                    <p:embed/>
                  </p:oleObj>
                </mc:Choice>
                <mc:Fallback>
                  <p:oleObj name="CorelDRAW" r:id="rId3" imgW="6045200" imgH="5067300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811" t="22583" r="3403" b="6470"/>
                        <a:stretch>
                          <a:fillRect/>
                        </a:stretch>
                      </p:blipFill>
                      <p:spPr bwMode="auto">
                        <a:xfrm>
                          <a:off x="1071538" y="1571612"/>
                          <a:ext cx="7561262" cy="4752975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000099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43834" y="4929198"/>
              <a:ext cx="976313" cy="140652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Patrones de diseño OO (GOF)</a:t>
            </a:r>
            <a:endParaRPr lang="es-ES" sz="4000" dirty="0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909621" y="1439884"/>
          <a:ext cx="6985000" cy="506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CorelPhotoPaint.Image.11" r:id="rId3" imgW="11485714" imgH="8323810" progId="">
                  <p:embed/>
                </p:oleObj>
              </mc:Choice>
              <mc:Fallback>
                <p:oleObj name="CorelPhotoPaint.Image.11" r:id="rId3" imgW="11485714" imgH="832381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21" y="1439884"/>
                        <a:ext cx="6985000" cy="506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3399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666633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51CH5PZKDDL"/>
          <p:cNvPicPr>
            <a:picLocks noChangeAspect="1" noChangeArrowheads="1"/>
          </p:cNvPicPr>
          <p:nvPr/>
        </p:nvPicPr>
        <p:blipFill>
          <a:blip r:embed="rId5"/>
          <a:srcRect l="11571" r="11954"/>
          <a:stretch>
            <a:fillRect/>
          </a:stretch>
        </p:blipFill>
        <p:spPr bwMode="auto">
          <a:xfrm>
            <a:off x="7196165" y="4000504"/>
            <a:ext cx="1304925" cy="1704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/>
          <a:srcRect l="1155" t="2962" b="3533"/>
          <a:stretch>
            <a:fillRect/>
          </a:stretch>
        </p:blipFill>
        <p:spPr bwMode="auto">
          <a:xfrm>
            <a:off x="3138184" y="1755423"/>
            <a:ext cx="5841865" cy="3871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 cstate="print"/>
          <a:srcRect l="1222" t="6275" r="5692" b="5592"/>
          <a:stretch>
            <a:fillRect/>
          </a:stretch>
        </p:blipFill>
        <p:spPr bwMode="auto">
          <a:xfrm>
            <a:off x="3138184" y="1755423"/>
            <a:ext cx="5841866" cy="3875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 cstate="print"/>
          <a:srcRect l="1199" t="3971" r="2499" b="4867"/>
          <a:stretch>
            <a:fillRect/>
          </a:stretch>
        </p:blipFill>
        <p:spPr bwMode="auto">
          <a:xfrm>
            <a:off x="3138184" y="1755423"/>
            <a:ext cx="5841865" cy="387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406" name="Picture 6"/>
          <p:cNvPicPr>
            <a:picLocks noChangeAspect="1" noChangeArrowheads="1"/>
          </p:cNvPicPr>
          <p:nvPr/>
        </p:nvPicPr>
        <p:blipFill>
          <a:blip r:embed="rId5" cstate="print"/>
          <a:srcRect l="1031" t="3546" r="2992" b="5601"/>
          <a:stretch>
            <a:fillRect/>
          </a:stretch>
        </p:blipFill>
        <p:spPr bwMode="auto">
          <a:xfrm>
            <a:off x="3138184" y="1755423"/>
            <a:ext cx="5841865" cy="3874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29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mtClean="0"/>
              <a:t>Estructura del patron</a:t>
            </a:r>
          </a:p>
        </p:txBody>
      </p:sp>
      <p:sp>
        <p:nvSpPr>
          <p:cNvPr id="12291" name="Inhaltsplatzhalter 2"/>
          <p:cNvSpPr>
            <a:spLocks noGrp="1"/>
          </p:cNvSpPr>
          <p:nvPr>
            <p:ph idx="1"/>
          </p:nvPr>
        </p:nvSpPr>
        <p:spPr>
          <a:xfrm>
            <a:off x="928662" y="1176729"/>
            <a:ext cx="3428063" cy="512663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sz="1800" b="1" dirty="0" err="1" smtClean="0">
                <a:latin typeface="Franklin Gothic Demi" pitchFamily="34" charset="0"/>
              </a:rPr>
              <a:t>Nombre</a:t>
            </a:r>
            <a:r>
              <a:rPr lang="en-GB" sz="1800" b="1" dirty="0" smtClean="0">
                <a:latin typeface="Franklin Gothic Demi" pitchFamily="34" charset="0"/>
              </a:rPr>
              <a:t> </a:t>
            </a:r>
            <a:r>
              <a:rPr lang="de-DE" sz="1800" b="1" dirty="0" smtClean="0">
                <a:latin typeface="Franklin Gothic Demi" pitchFamily="34" charset="0"/>
              </a:rPr>
              <a:t>(y alternativas)</a:t>
            </a:r>
          </a:p>
          <a:p>
            <a:pPr marL="0" indent="0" eaLnBrk="1" hangingPunct="1">
              <a:buNone/>
            </a:pPr>
            <a:r>
              <a:rPr lang="de-DE" sz="1800" b="1" dirty="0" smtClean="0">
                <a:latin typeface="Franklin Gothic Demi" pitchFamily="34" charset="0"/>
              </a:rPr>
              <a:t>Rating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Foto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Intención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Contexto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Problema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Escenario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Síntomas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Solución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Dinámica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Explicación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Controles</a:t>
            </a:r>
          </a:p>
          <a:p>
            <a:pPr marL="0" indent="0" eaLnBrk="1" hangingPunct="1">
              <a:buFontTx/>
              <a:buNone/>
            </a:pPr>
            <a:r>
              <a:rPr lang="de-DE" sz="1800" b="1" dirty="0" smtClean="0">
                <a:latin typeface="Franklin Gothic Demi" pitchFamily="34" charset="0"/>
              </a:rPr>
              <a:t>Peligros</a:t>
            </a:r>
          </a:p>
          <a:p>
            <a:pPr marL="0" lvl="0" indent="0" eaLnBrk="1" hangingPunct="1">
              <a:buNone/>
              <a:defRPr/>
            </a:pPr>
            <a:r>
              <a:rPr lang="de-DE" sz="1800" b="1" dirty="0" smtClean="0">
                <a:latin typeface="Franklin Gothic Demi" pitchFamily="34" charset="0"/>
              </a:rPr>
              <a:t>Ejemplos</a:t>
            </a:r>
          </a:p>
          <a:p>
            <a:pPr marL="0" lvl="0" indent="0" eaLnBrk="1" hangingPunct="1">
              <a:buNone/>
              <a:defRPr/>
            </a:pPr>
            <a:r>
              <a:rPr lang="en-GB" sz="2000" b="1" dirty="0" err="1" smtClean="0">
                <a:latin typeface="Franklin Gothic Demi" pitchFamily="34" charset="0"/>
              </a:rPr>
              <a:t>Patrones</a:t>
            </a:r>
            <a:r>
              <a:rPr lang="en-GB" sz="2000" b="1" dirty="0" smtClean="0">
                <a:latin typeface="Franklin Gothic Demi" pitchFamily="34" charset="0"/>
              </a:rPr>
              <a:t> </a:t>
            </a:r>
            <a:r>
              <a:rPr lang="en-GB" sz="2000" b="1" dirty="0" err="1" smtClean="0">
                <a:latin typeface="Franklin Gothic Demi" pitchFamily="34" charset="0"/>
              </a:rPr>
              <a:t>relacionados</a:t>
            </a:r>
            <a:endParaRPr lang="en-GB" sz="2000" b="1" dirty="0" smtClean="0">
              <a:latin typeface="Franklin Gothic Demi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294967295"/>
          </p:nvPr>
        </p:nvSpPr>
        <p:spPr>
          <a:xfrm>
            <a:off x="1000125" y="6356350"/>
            <a:ext cx="792956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dirty="0"/>
              <a:t>Pattern-basiertes Design computerunterstützter Interaktion</a:t>
            </a:r>
          </a:p>
          <a:p>
            <a:pPr>
              <a:defRPr/>
            </a:pPr>
            <a:r>
              <a:rPr lang="de-DE" dirty="0"/>
              <a:t>http://www.cmi-patterns.org</a:t>
            </a:r>
          </a:p>
        </p:txBody>
      </p:sp>
      <p:grpSp>
        <p:nvGrpSpPr>
          <p:cNvPr id="2" name="Gruppieren 16"/>
          <p:cNvGrpSpPr/>
          <p:nvPr/>
        </p:nvGrpSpPr>
        <p:grpSpPr>
          <a:xfrm>
            <a:off x="3652522" y="1351283"/>
            <a:ext cx="1381118" cy="1205486"/>
            <a:chOff x="3652522" y="1351283"/>
            <a:chExt cx="1381118" cy="1205486"/>
          </a:xfrm>
        </p:grpSpPr>
        <p:sp>
          <p:nvSpPr>
            <p:cNvPr id="13" name="Abgerundetes Rechteck 12"/>
            <p:cNvSpPr/>
            <p:nvPr/>
          </p:nvSpPr>
          <p:spPr>
            <a:xfrm>
              <a:off x="3844032" y="2183907"/>
              <a:ext cx="1189608" cy="37286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winkelte Verbindung 14"/>
            <p:cNvCxnSpPr>
              <a:endCxn id="13" idx="0"/>
            </p:cNvCxnSpPr>
            <p:nvPr/>
          </p:nvCxnSpPr>
          <p:spPr>
            <a:xfrm rot="16200000" flipH="1">
              <a:off x="3629367" y="1374438"/>
              <a:ext cx="832624" cy="786313"/>
            </a:xfrm>
            <a:prstGeom prst="bentConnector3">
              <a:avLst>
                <a:gd name="adj1" fmla="val 3631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en 23"/>
          <p:cNvGrpSpPr/>
          <p:nvPr/>
        </p:nvGrpSpPr>
        <p:grpSpPr>
          <a:xfrm>
            <a:off x="1569720" y="2026920"/>
            <a:ext cx="4312920" cy="1103889"/>
            <a:chOff x="1569720" y="2026920"/>
            <a:chExt cx="4312920" cy="1103889"/>
          </a:xfrm>
        </p:grpSpPr>
        <p:sp>
          <p:nvSpPr>
            <p:cNvPr id="19" name="Abgerundetes Rechteck 18"/>
            <p:cNvSpPr/>
            <p:nvPr/>
          </p:nvSpPr>
          <p:spPr>
            <a:xfrm>
              <a:off x="3960872" y="2352040"/>
              <a:ext cx="1921768" cy="77876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winkelte Verbindung 19"/>
            <p:cNvCxnSpPr>
              <a:endCxn id="19" idx="0"/>
            </p:cNvCxnSpPr>
            <p:nvPr/>
          </p:nvCxnSpPr>
          <p:spPr>
            <a:xfrm>
              <a:off x="1569720" y="2026920"/>
              <a:ext cx="3352036" cy="32512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25"/>
          <p:cNvGrpSpPr/>
          <p:nvPr/>
        </p:nvGrpSpPr>
        <p:grpSpPr>
          <a:xfrm>
            <a:off x="1864360" y="1711960"/>
            <a:ext cx="2738120" cy="711201"/>
            <a:chOff x="1711960" y="1559560"/>
            <a:chExt cx="2738120" cy="711201"/>
          </a:xfrm>
        </p:grpSpPr>
        <p:sp>
          <p:nvSpPr>
            <p:cNvPr id="27" name="Abgerundetes Rechteck 26"/>
            <p:cNvSpPr/>
            <p:nvPr/>
          </p:nvSpPr>
          <p:spPr>
            <a:xfrm>
              <a:off x="4199632" y="2057401"/>
              <a:ext cx="250448" cy="21336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winkelte Verbindung 19"/>
            <p:cNvCxnSpPr>
              <a:endCxn id="27" idx="0"/>
            </p:cNvCxnSpPr>
            <p:nvPr/>
          </p:nvCxnSpPr>
          <p:spPr>
            <a:xfrm>
              <a:off x="1711960" y="1559560"/>
              <a:ext cx="2612896" cy="497841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ieren 32"/>
          <p:cNvGrpSpPr/>
          <p:nvPr/>
        </p:nvGrpSpPr>
        <p:grpSpPr>
          <a:xfrm>
            <a:off x="2108200" y="2357120"/>
            <a:ext cx="3180080" cy="1183641"/>
            <a:chOff x="2123440" y="1498600"/>
            <a:chExt cx="3180080" cy="1183641"/>
          </a:xfrm>
        </p:grpSpPr>
        <p:sp>
          <p:nvSpPr>
            <p:cNvPr id="34" name="Abgerundetes Rechteck 33"/>
            <p:cNvSpPr/>
            <p:nvPr/>
          </p:nvSpPr>
          <p:spPr>
            <a:xfrm>
              <a:off x="3960872" y="2352041"/>
              <a:ext cx="1342648" cy="33020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5" name="Gewinkelte Verbindung 19"/>
            <p:cNvCxnSpPr>
              <a:endCxn id="34" idx="0"/>
            </p:cNvCxnSpPr>
            <p:nvPr/>
          </p:nvCxnSpPr>
          <p:spPr>
            <a:xfrm>
              <a:off x="2123440" y="1498600"/>
              <a:ext cx="2508756" cy="853441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37"/>
          <p:cNvGrpSpPr/>
          <p:nvPr/>
        </p:nvGrpSpPr>
        <p:grpSpPr>
          <a:xfrm>
            <a:off x="1996440" y="2677160"/>
            <a:ext cx="3896360" cy="1112521"/>
            <a:chOff x="1965960" y="1569720"/>
            <a:chExt cx="3896360" cy="1112521"/>
          </a:xfrm>
        </p:grpSpPr>
        <p:sp>
          <p:nvSpPr>
            <p:cNvPr id="39" name="Abgerundetes Rechteck 38"/>
            <p:cNvSpPr/>
            <p:nvPr/>
          </p:nvSpPr>
          <p:spPr>
            <a:xfrm>
              <a:off x="3960872" y="2352041"/>
              <a:ext cx="1901448" cy="33020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" name="Gewinkelte Verbindung 19"/>
            <p:cNvCxnSpPr>
              <a:endCxn id="39" idx="0"/>
            </p:cNvCxnSpPr>
            <p:nvPr/>
          </p:nvCxnSpPr>
          <p:spPr>
            <a:xfrm>
              <a:off x="1965960" y="1569720"/>
              <a:ext cx="2945636" cy="782321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42"/>
          <p:cNvGrpSpPr/>
          <p:nvPr/>
        </p:nvGrpSpPr>
        <p:grpSpPr>
          <a:xfrm>
            <a:off x="2037080" y="3037840"/>
            <a:ext cx="3916680" cy="1016001"/>
            <a:chOff x="2062480" y="1666240"/>
            <a:chExt cx="3916680" cy="1016001"/>
          </a:xfrm>
        </p:grpSpPr>
        <p:sp>
          <p:nvSpPr>
            <p:cNvPr id="44" name="Abgerundetes Rechteck 43"/>
            <p:cNvSpPr/>
            <p:nvPr/>
          </p:nvSpPr>
          <p:spPr>
            <a:xfrm>
              <a:off x="3960872" y="2352041"/>
              <a:ext cx="2018288" cy="33020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5" name="Gewinkelte Verbindung 19"/>
            <p:cNvCxnSpPr>
              <a:endCxn id="44" idx="0"/>
            </p:cNvCxnSpPr>
            <p:nvPr/>
          </p:nvCxnSpPr>
          <p:spPr>
            <a:xfrm>
              <a:off x="2062480" y="1666240"/>
              <a:ext cx="2907536" cy="685801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uppieren 47"/>
          <p:cNvGrpSpPr/>
          <p:nvPr/>
        </p:nvGrpSpPr>
        <p:grpSpPr>
          <a:xfrm>
            <a:off x="2057400" y="3342640"/>
            <a:ext cx="3886200" cy="1183639"/>
            <a:chOff x="2092960" y="1645920"/>
            <a:chExt cx="3886200" cy="1183639"/>
          </a:xfrm>
        </p:grpSpPr>
        <p:sp>
          <p:nvSpPr>
            <p:cNvPr id="49" name="Abgerundetes Rechteck 48"/>
            <p:cNvSpPr/>
            <p:nvPr/>
          </p:nvSpPr>
          <p:spPr>
            <a:xfrm>
              <a:off x="3960872" y="2352040"/>
              <a:ext cx="2018288" cy="47751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winkelte Verbindung 19"/>
            <p:cNvCxnSpPr>
              <a:endCxn id="49" idx="0"/>
            </p:cNvCxnSpPr>
            <p:nvPr/>
          </p:nvCxnSpPr>
          <p:spPr>
            <a:xfrm>
              <a:off x="2092960" y="1645920"/>
              <a:ext cx="2877056" cy="70612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pieren 52"/>
          <p:cNvGrpSpPr/>
          <p:nvPr/>
        </p:nvGrpSpPr>
        <p:grpSpPr>
          <a:xfrm>
            <a:off x="2265680" y="3672840"/>
            <a:ext cx="3672840" cy="1437640"/>
            <a:chOff x="2306320" y="1549400"/>
            <a:chExt cx="3672840" cy="1437640"/>
          </a:xfrm>
        </p:grpSpPr>
        <p:sp>
          <p:nvSpPr>
            <p:cNvPr id="54" name="Abgerundetes Rechteck 53"/>
            <p:cNvSpPr/>
            <p:nvPr/>
          </p:nvSpPr>
          <p:spPr>
            <a:xfrm>
              <a:off x="3960872" y="2352040"/>
              <a:ext cx="2018288" cy="63500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" name="Gewinkelte Verbindung 19"/>
            <p:cNvCxnSpPr>
              <a:endCxn id="54" idx="0"/>
            </p:cNvCxnSpPr>
            <p:nvPr/>
          </p:nvCxnSpPr>
          <p:spPr>
            <a:xfrm>
              <a:off x="2306320" y="1549400"/>
              <a:ext cx="2663696" cy="80264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57"/>
          <p:cNvGrpSpPr/>
          <p:nvPr/>
        </p:nvGrpSpPr>
        <p:grpSpPr>
          <a:xfrm>
            <a:off x="1940560" y="2072640"/>
            <a:ext cx="6238240" cy="1955800"/>
            <a:chOff x="-259080" y="2352040"/>
            <a:chExt cx="6238240" cy="1955800"/>
          </a:xfrm>
        </p:grpSpPr>
        <p:sp>
          <p:nvSpPr>
            <p:cNvPr id="59" name="Abgerundetes Rechteck 58"/>
            <p:cNvSpPr/>
            <p:nvPr/>
          </p:nvSpPr>
          <p:spPr>
            <a:xfrm>
              <a:off x="3960872" y="2352040"/>
              <a:ext cx="2018288" cy="49276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0" name="Gewinkelte Verbindung 19"/>
            <p:cNvCxnSpPr>
              <a:endCxn id="59" idx="2"/>
            </p:cNvCxnSpPr>
            <p:nvPr/>
          </p:nvCxnSpPr>
          <p:spPr>
            <a:xfrm flipV="1">
              <a:off x="-259080" y="2844800"/>
              <a:ext cx="5229096" cy="146304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76"/>
          <p:cNvGrpSpPr/>
          <p:nvPr/>
        </p:nvGrpSpPr>
        <p:grpSpPr>
          <a:xfrm>
            <a:off x="2067560" y="2494280"/>
            <a:ext cx="6106160" cy="1828800"/>
            <a:chOff x="-127000" y="2352040"/>
            <a:chExt cx="6106160" cy="1828800"/>
          </a:xfrm>
        </p:grpSpPr>
        <p:sp>
          <p:nvSpPr>
            <p:cNvPr id="78" name="Abgerundetes Rechteck 77"/>
            <p:cNvSpPr/>
            <p:nvPr/>
          </p:nvSpPr>
          <p:spPr>
            <a:xfrm>
              <a:off x="3960872" y="2352040"/>
              <a:ext cx="2018288" cy="143764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9" name="Gewinkelte Verbindung 19"/>
            <p:cNvCxnSpPr>
              <a:endCxn id="78" idx="2"/>
            </p:cNvCxnSpPr>
            <p:nvPr/>
          </p:nvCxnSpPr>
          <p:spPr>
            <a:xfrm flipV="1">
              <a:off x="-127000" y="3789680"/>
              <a:ext cx="5097016" cy="39116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81"/>
          <p:cNvGrpSpPr/>
          <p:nvPr/>
        </p:nvGrpSpPr>
        <p:grpSpPr>
          <a:xfrm>
            <a:off x="2179320" y="3815080"/>
            <a:ext cx="5979160" cy="863600"/>
            <a:chOff x="0" y="2352040"/>
            <a:chExt cx="5979160" cy="863600"/>
          </a:xfrm>
        </p:grpSpPr>
        <p:sp>
          <p:nvSpPr>
            <p:cNvPr id="83" name="Abgerundetes Rechteck 82"/>
            <p:cNvSpPr/>
            <p:nvPr/>
          </p:nvSpPr>
          <p:spPr>
            <a:xfrm>
              <a:off x="3960872" y="2352040"/>
              <a:ext cx="2018288" cy="59944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4" name="Gewinkelte Verbindung 19"/>
            <p:cNvCxnSpPr>
              <a:endCxn id="83" idx="2"/>
            </p:cNvCxnSpPr>
            <p:nvPr/>
          </p:nvCxnSpPr>
          <p:spPr>
            <a:xfrm flipV="1">
              <a:off x="0" y="2951480"/>
              <a:ext cx="4970016" cy="264160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ieren 86"/>
          <p:cNvGrpSpPr/>
          <p:nvPr/>
        </p:nvGrpSpPr>
        <p:grpSpPr>
          <a:xfrm>
            <a:off x="2743200" y="4304832"/>
            <a:ext cx="5399004" cy="861972"/>
            <a:chOff x="580156" y="2352040"/>
            <a:chExt cx="5399004" cy="861972"/>
          </a:xfrm>
        </p:grpSpPr>
        <p:sp>
          <p:nvSpPr>
            <p:cNvPr id="88" name="Abgerundetes Rechteck 87"/>
            <p:cNvSpPr/>
            <p:nvPr/>
          </p:nvSpPr>
          <p:spPr>
            <a:xfrm>
              <a:off x="3960872" y="2352040"/>
              <a:ext cx="2018288" cy="86197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9" name="Gewinkelte Verbindung 19"/>
            <p:cNvCxnSpPr>
              <a:endCxn id="88" idx="1"/>
            </p:cNvCxnSpPr>
            <p:nvPr/>
          </p:nvCxnSpPr>
          <p:spPr>
            <a:xfrm flipV="1">
              <a:off x="580156" y="2783026"/>
              <a:ext cx="3380716" cy="280065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93"/>
          <p:cNvGrpSpPr/>
          <p:nvPr/>
        </p:nvGrpSpPr>
        <p:grpSpPr>
          <a:xfrm>
            <a:off x="2547891" y="2859252"/>
            <a:ext cx="3465152" cy="2458472"/>
            <a:chOff x="232447" y="754060"/>
            <a:chExt cx="3465152" cy="2458472"/>
          </a:xfrm>
        </p:grpSpPr>
        <p:sp>
          <p:nvSpPr>
            <p:cNvPr id="95" name="Abgerundetes Rechteck 94"/>
            <p:cNvSpPr/>
            <p:nvPr/>
          </p:nvSpPr>
          <p:spPr>
            <a:xfrm>
              <a:off x="1679311" y="754060"/>
              <a:ext cx="2018288" cy="70957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6" name="Gewinkelte Verbindung 19"/>
            <p:cNvCxnSpPr>
              <a:endCxn id="95" idx="2"/>
            </p:cNvCxnSpPr>
            <p:nvPr/>
          </p:nvCxnSpPr>
          <p:spPr>
            <a:xfrm flipV="1">
              <a:off x="232447" y="1463631"/>
              <a:ext cx="2456008" cy="1748901"/>
            </a:xfrm>
            <a:prstGeom prst="bentConnector2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06"/>
          <p:cNvGrpSpPr/>
          <p:nvPr/>
        </p:nvGrpSpPr>
        <p:grpSpPr>
          <a:xfrm>
            <a:off x="2139518" y="2050743"/>
            <a:ext cx="6223247" cy="3613211"/>
            <a:chOff x="2139518" y="2050743"/>
            <a:chExt cx="6223247" cy="3613211"/>
          </a:xfrm>
        </p:grpSpPr>
        <p:cxnSp>
          <p:nvCxnSpPr>
            <p:cNvPr id="103" name="Gewinkelte Verbindung 19"/>
            <p:cNvCxnSpPr/>
            <p:nvPr/>
          </p:nvCxnSpPr>
          <p:spPr>
            <a:xfrm flipV="1">
              <a:off x="2139518" y="4243526"/>
              <a:ext cx="1855433" cy="142042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Freihandform 104"/>
            <p:cNvSpPr/>
            <p:nvPr/>
          </p:nvSpPr>
          <p:spPr>
            <a:xfrm>
              <a:off x="3977196" y="2050743"/>
              <a:ext cx="4385569" cy="3107184"/>
            </a:xfrm>
            <a:custGeom>
              <a:avLst/>
              <a:gdLst>
                <a:gd name="connsiteX0" fmla="*/ 88777 w 4474346"/>
                <a:gd name="connsiteY0" fmla="*/ 1482571 h 3071674"/>
                <a:gd name="connsiteX1" fmla="*/ 2148397 w 4474346"/>
                <a:gd name="connsiteY1" fmla="*/ 1473694 h 3071674"/>
                <a:gd name="connsiteX2" fmla="*/ 2166152 w 4474346"/>
                <a:gd name="connsiteY2" fmla="*/ 0 h 3071674"/>
                <a:gd name="connsiteX3" fmla="*/ 4465468 w 4474346"/>
                <a:gd name="connsiteY3" fmla="*/ 0 h 3071674"/>
                <a:gd name="connsiteX4" fmla="*/ 4474346 w 4474346"/>
                <a:gd name="connsiteY4" fmla="*/ 3071674 h 3071674"/>
                <a:gd name="connsiteX5" fmla="*/ 0 w 4474346"/>
                <a:gd name="connsiteY5" fmla="*/ 3000653 h 3071674"/>
                <a:gd name="connsiteX6" fmla="*/ 88777 w 4474346"/>
                <a:gd name="connsiteY6" fmla="*/ 1482571 h 3071674"/>
                <a:gd name="connsiteX0" fmla="*/ 88777 w 4474346"/>
                <a:gd name="connsiteY0" fmla="*/ 1482571 h 3071674"/>
                <a:gd name="connsiteX1" fmla="*/ 2148397 w 4474346"/>
                <a:gd name="connsiteY1" fmla="*/ 1473694 h 3071674"/>
                <a:gd name="connsiteX2" fmla="*/ 2166152 w 4474346"/>
                <a:gd name="connsiteY2" fmla="*/ 181658 h 3071674"/>
                <a:gd name="connsiteX3" fmla="*/ 4465468 w 4474346"/>
                <a:gd name="connsiteY3" fmla="*/ 0 h 3071674"/>
                <a:gd name="connsiteX4" fmla="*/ 4474346 w 4474346"/>
                <a:gd name="connsiteY4" fmla="*/ 3071674 h 3071674"/>
                <a:gd name="connsiteX5" fmla="*/ 0 w 4474346"/>
                <a:gd name="connsiteY5" fmla="*/ 3000653 h 3071674"/>
                <a:gd name="connsiteX6" fmla="*/ 88777 w 4474346"/>
                <a:gd name="connsiteY6" fmla="*/ 1482571 h 3071674"/>
                <a:gd name="connsiteX0" fmla="*/ 88777 w 4474346"/>
                <a:gd name="connsiteY0" fmla="*/ 1300913 h 2890016"/>
                <a:gd name="connsiteX1" fmla="*/ 2148397 w 4474346"/>
                <a:gd name="connsiteY1" fmla="*/ 1292036 h 2890016"/>
                <a:gd name="connsiteX2" fmla="*/ 2166152 w 4474346"/>
                <a:gd name="connsiteY2" fmla="*/ 0 h 2890016"/>
                <a:gd name="connsiteX3" fmla="*/ 4358936 w 4474346"/>
                <a:gd name="connsiteY3" fmla="*/ 165144 h 2890016"/>
                <a:gd name="connsiteX4" fmla="*/ 4474346 w 4474346"/>
                <a:gd name="connsiteY4" fmla="*/ 2890016 h 2890016"/>
                <a:gd name="connsiteX5" fmla="*/ 0 w 4474346"/>
                <a:gd name="connsiteY5" fmla="*/ 2818995 h 2890016"/>
                <a:gd name="connsiteX6" fmla="*/ 88777 w 4474346"/>
                <a:gd name="connsiteY6" fmla="*/ 1300913 h 2890016"/>
                <a:gd name="connsiteX0" fmla="*/ 88777 w 4474346"/>
                <a:gd name="connsiteY0" fmla="*/ 1300913 h 2890016"/>
                <a:gd name="connsiteX1" fmla="*/ 2148397 w 4474346"/>
                <a:gd name="connsiteY1" fmla="*/ 1292036 h 2890016"/>
                <a:gd name="connsiteX2" fmla="*/ 2166152 w 4474346"/>
                <a:gd name="connsiteY2" fmla="*/ 0 h 2890016"/>
                <a:gd name="connsiteX3" fmla="*/ 4358936 w 4474346"/>
                <a:gd name="connsiteY3" fmla="*/ 165144 h 2890016"/>
                <a:gd name="connsiteX4" fmla="*/ 4474346 w 4474346"/>
                <a:gd name="connsiteY4" fmla="*/ 2890016 h 2890016"/>
                <a:gd name="connsiteX5" fmla="*/ 0 w 4474346"/>
                <a:gd name="connsiteY5" fmla="*/ 2818995 h 2890016"/>
                <a:gd name="connsiteX6" fmla="*/ 88777 w 4474346"/>
                <a:gd name="connsiteY6" fmla="*/ 1300913 h 2890016"/>
                <a:gd name="connsiteX0" fmla="*/ 0 w 4385569"/>
                <a:gd name="connsiteY0" fmla="*/ 1300913 h 2890016"/>
                <a:gd name="connsiteX1" fmla="*/ 2059620 w 4385569"/>
                <a:gd name="connsiteY1" fmla="*/ 1292036 h 2890016"/>
                <a:gd name="connsiteX2" fmla="*/ 2077375 w 4385569"/>
                <a:gd name="connsiteY2" fmla="*/ 0 h 2890016"/>
                <a:gd name="connsiteX3" fmla="*/ 4270159 w 4385569"/>
                <a:gd name="connsiteY3" fmla="*/ 165144 h 2890016"/>
                <a:gd name="connsiteX4" fmla="*/ 4385569 w 4385569"/>
                <a:gd name="connsiteY4" fmla="*/ 2890016 h 2890016"/>
                <a:gd name="connsiteX5" fmla="*/ 17755 w 4385569"/>
                <a:gd name="connsiteY5" fmla="*/ 2818995 h 2890016"/>
                <a:gd name="connsiteX6" fmla="*/ 0 w 4385569"/>
                <a:gd name="connsiteY6" fmla="*/ 1300913 h 289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569" h="2890016">
                  <a:moveTo>
                    <a:pt x="0" y="1300913"/>
                  </a:moveTo>
                  <a:lnTo>
                    <a:pt x="2059620" y="1292036"/>
                  </a:lnTo>
                  <a:lnTo>
                    <a:pt x="2077375" y="0"/>
                  </a:lnTo>
                  <a:lnTo>
                    <a:pt x="4270159" y="165144"/>
                  </a:lnTo>
                  <a:cubicBezTo>
                    <a:pt x="4273118" y="1189035"/>
                    <a:pt x="4382610" y="1866125"/>
                    <a:pt x="4385569" y="2890016"/>
                  </a:cubicBezTo>
                  <a:lnTo>
                    <a:pt x="17755" y="2818995"/>
                  </a:lnTo>
                  <a:lnTo>
                    <a:pt x="0" y="1300913"/>
                  </a:lnTo>
                  <a:close/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" name="Gruppieren 108"/>
          <p:cNvGrpSpPr/>
          <p:nvPr/>
        </p:nvGrpSpPr>
        <p:grpSpPr>
          <a:xfrm>
            <a:off x="3907458" y="2976142"/>
            <a:ext cx="2018288" cy="3051797"/>
            <a:chOff x="1679311" y="754060"/>
            <a:chExt cx="2018288" cy="3051797"/>
          </a:xfrm>
        </p:grpSpPr>
        <p:sp>
          <p:nvSpPr>
            <p:cNvPr id="110" name="Abgerundetes Rechteck 109"/>
            <p:cNvSpPr/>
            <p:nvPr/>
          </p:nvSpPr>
          <p:spPr>
            <a:xfrm>
              <a:off x="1679311" y="754060"/>
              <a:ext cx="2018288" cy="1143097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1" name="Gewinkelte Verbindung 19"/>
            <p:cNvCxnSpPr>
              <a:endCxn id="110" idx="2"/>
            </p:cNvCxnSpPr>
            <p:nvPr/>
          </p:nvCxnSpPr>
          <p:spPr>
            <a:xfrm rot="5400000" flipH="1" flipV="1">
              <a:off x="1251086" y="2368488"/>
              <a:ext cx="1908699" cy="966039"/>
            </a:xfrm>
            <a:prstGeom prst="bentConnector3">
              <a:avLst>
                <a:gd name="adj1" fmla="val 698"/>
              </a:avLst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12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500" fill="hold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2" dur="500" fill="hold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645025" y="-1450975"/>
            <a:ext cx="15482888" cy="830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0" y="0"/>
            <a:ext cx="9144000" cy="15573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smtClean="0"/>
              <a:t>Patterns for Computer-Mediated Interaction</a:t>
            </a: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-1692275" y="1219200"/>
            <a:ext cx="10836275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1752600" y="6553200"/>
            <a:ext cx="472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de-DE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/>
            <a:fld id="{63E76AEB-C1B5-4E10-99CF-0845DEED2D32}" type="slidenum">
              <a:rPr lang="de-DE" sz="1400">
                <a:solidFill>
                  <a:schemeClr val="tx1"/>
                </a:solidFill>
                <a:latin typeface="Arial" charset="0"/>
              </a:rPr>
              <a:pPr algn="r"/>
              <a:t>27</a:t>
            </a:fld>
            <a:endParaRPr lang="de-DE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5002" name="Line 10"/>
          <p:cNvSpPr>
            <a:spLocks noChangeShapeType="1"/>
          </p:cNvSpPr>
          <p:nvPr/>
        </p:nvSpPr>
        <p:spPr bwMode="auto">
          <a:xfrm>
            <a:off x="-1549400" y="6477000"/>
            <a:ext cx="10693400" cy="0"/>
          </a:xfrm>
          <a:prstGeom prst="line">
            <a:avLst/>
          </a:prstGeom>
          <a:noFill/>
          <a:ln w="5715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>
            <a:off x="0" y="1557338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>
            <a:off x="0" y="6021388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3779838" y="4005263"/>
            <a:ext cx="2087562" cy="5762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3995738" y="4005263"/>
            <a:ext cx="1512887" cy="576262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pic>
        <p:nvPicPr>
          <p:cNvPr id="85013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5963" y="1484313"/>
            <a:ext cx="3173412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14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2063" y="2273300"/>
            <a:ext cx="26765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15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59113" y="1844675"/>
            <a:ext cx="30241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5017" name="Object 43"/>
          <p:cNvGraphicFramePr>
            <a:graphicFrameLocks noChangeAspect="1"/>
          </p:cNvGraphicFramePr>
          <p:nvPr/>
        </p:nvGraphicFramePr>
        <p:xfrm>
          <a:off x="0" y="0"/>
          <a:ext cx="9080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CorelPhotoPaint.Image.11" r:id="rId7" imgW="12812698" imgH="9917460" progId="">
                  <p:embed/>
                </p:oleObj>
              </mc:Choice>
              <mc:Fallback>
                <p:oleObj name="CorelPhotoPaint.Image.11" r:id="rId7" imgW="12812698" imgH="9917460" progId="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0955" b="11795"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080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3399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666633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16" name="Picture 24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BDEFC6"/>
              </a:clrFrom>
              <a:clrTo>
                <a:srgbClr val="BDEFC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288" y="1484313"/>
            <a:ext cx="3981450" cy="306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18" name="Picture 4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3500" y="5805488"/>
            <a:ext cx="763588" cy="98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5012" name="Picture 2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7950" y="1125538"/>
            <a:ext cx="370840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L -0.36007 0.141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0" y="71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007 0.14167 L -0.23229 0.4208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0" y="140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85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29 0.42084 L -0.05903 0.462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0" y="21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85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0.46273 L 0.60243 0.2632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-100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85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10" grpId="0" animBg="1"/>
      <p:bldP spid="850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smtClean="0"/>
              <a:t>Patterns for Computer-Mediated Interaction</a:t>
            </a:r>
            <a:endParaRPr lang="de-DE" sz="2400" smtClean="0"/>
          </a:p>
        </p:txBody>
      </p:sp>
      <p:graphicFrame>
        <p:nvGraphicFramePr>
          <p:cNvPr id="110595" name="Object 3"/>
          <p:cNvGraphicFramePr>
            <a:graphicFrameLocks noChangeAspect="1"/>
          </p:cNvGraphicFramePr>
          <p:nvPr/>
        </p:nvGraphicFramePr>
        <p:xfrm>
          <a:off x="1763713" y="1484313"/>
          <a:ext cx="7002462" cy="464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Visio" r:id="rId3" imgW="6553200" imgH="4114800" progId="">
                  <p:embed/>
                </p:oleObj>
              </mc:Choice>
              <mc:Fallback>
                <p:oleObj name="Visio" r:id="rId3" imgW="6553200" imgH="4114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84313"/>
                        <a:ext cx="7002462" cy="464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3399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666633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 txBox="1">
            <a:spLocks noGrp="1"/>
          </p:cNvSpPr>
          <p:nvPr/>
        </p:nvSpPr>
        <p:spPr>
          <a:xfrm>
            <a:off x="1000125" y="6356350"/>
            <a:ext cx="7929563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de-DE" sz="1200">
                <a:solidFill>
                  <a:schemeClr val="tx1">
                    <a:tint val="75000"/>
                  </a:schemeClr>
                </a:solidFill>
                <a:latin typeface="+mj-lt"/>
              </a:rPr>
              <a:t>Pattern-basiertes Design computerunterstützter Interaktion</a:t>
            </a:r>
          </a:p>
          <a:p>
            <a:pPr algn="ctr">
              <a:defRPr/>
            </a:pPr>
            <a:r>
              <a:rPr lang="de-DE" sz="1200">
                <a:solidFill>
                  <a:schemeClr val="tx1">
                    <a:tint val="75000"/>
                  </a:schemeClr>
                </a:solidFill>
                <a:latin typeface="+mj-lt"/>
              </a:rPr>
              <a:t>http://www.cmi-patterns.org</a:t>
            </a:r>
          </a:p>
        </p:txBody>
      </p:sp>
      <p:grpSp>
        <p:nvGrpSpPr>
          <p:cNvPr id="8" name="7 Grupo"/>
          <p:cNvGrpSpPr/>
          <p:nvPr/>
        </p:nvGrpSpPr>
        <p:grpSpPr>
          <a:xfrm>
            <a:off x="1696518" y="2928934"/>
            <a:ext cx="6161630" cy="1428760"/>
            <a:chOff x="1696518" y="2928934"/>
            <a:chExt cx="6161630" cy="1428760"/>
          </a:xfrm>
          <a:effectLst>
            <a:outerShdw blurRad="50800" dist="38100" dir="2700000" algn="tl" rotWithShape="0">
              <a:prstClr val="black">
                <a:alpha val="95000"/>
              </a:prstClr>
            </a:outerShdw>
          </a:effectLst>
        </p:grpSpPr>
        <p:sp>
          <p:nvSpPr>
            <p:cNvPr id="5" name="4 Rectángulo"/>
            <p:cNvSpPr/>
            <p:nvPr/>
          </p:nvSpPr>
          <p:spPr>
            <a:xfrm>
              <a:off x="1714480" y="3500438"/>
              <a:ext cx="6143668" cy="85725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1696518" y="2928934"/>
              <a:ext cx="330411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s-AR" sz="2800" dirty="0" err="1" smtClean="0"/>
                <a:t>Community</a:t>
              </a:r>
              <a:r>
                <a:rPr lang="es-AR" sz="2800" dirty="0" smtClean="0"/>
                <a:t> </a:t>
              </a:r>
              <a:r>
                <a:rPr lang="es-AR" sz="2800" dirty="0" err="1" smtClean="0"/>
                <a:t>support</a:t>
              </a:r>
              <a:endParaRPr lang="es-ES" sz="2800" dirty="0"/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1714480" y="3929066"/>
            <a:ext cx="6143668" cy="2214578"/>
            <a:chOff x="1696518" y="2928934"/>
            <a:chExt cx="6143668" cy="2214578"/>
          </a:xfrm>
          <a:effectLst>
            <a:outerShdw blurRad="50800" dist="38100" dir="2700000" algn="tl" rotWithShape="0">
              <a:prstClr val="black">
                <a:alpha val="95000"/>
              </a:prstClr>
            </a:outerShdw>
          </a:effectLst>
        </p:grpSpPr>
        <p:sp>
          <p:nvSpPr>
            <p:cNvPr id="10" name="9 Rectángulo"/>
            <p:cNvSpPr/>
            <p:nvPr/>
          </p:nvSpPr>
          <p:spPr>
            <a:xfrm>
              <a:off x="1714480" y="3500438"/>
              <a:ext cx="6125706" cy="16430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1696518" y="2928934"/>
              <a:ext cx="2484976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s-AR" sz="2800" dirty="0" err="1" smtClean="0"/>
                <a:t>Group</a:t>
              </a:r>
              <a:r>
                <a:rPr lang="es-AR" sz="2800" dirty="0" smtClean="0"/>
                <a:t> </a:t>
              </a:r>
              <a:r>
                <a:rPr lang="es-AR" sz="2800" dirty="0" err="1" smtClean="0"/>
                <a:t>support</a:t>
              </a:r>
              <a:endParaRPr lang="es-ES" sz="2800" dirty="0"/>
            </a:p>
          </p:txBody>
        </p:sp>
      </p:grpSp>
      <p:graphicFrame>
        <p:nvGraphicFramePr>
          <p:cNvPr id="48131" name="Object 43"/>
          <p:cNvGraphicFramePr>
            <a:graphicFrameLocks noChangeAspect="1"/>
          </p:cNvGraphicFramePr>
          <p:nvPr/>
        </p:nvGraphicFramePr>
        <p:xfrm>
          <a:off x="0" y="0"/>
          <a:ext cx="9080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CorelPhotoPaint.Image.11" r:id="rId5" imgW="12812698" imgH="9917460" progId="">
                  <p:embed/>
                </p:oleObj>
              </mc:Choice>
              <mc:Fallback>
                <p:oleObj name="CorelPhotoPaint.Image.11" r:id="rId5" imgW="12812698" imgH="9917460" progId="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90955" b="11795"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080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3399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666633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4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00" y="5805488"/>
            <a:ext cx="763588" cy="98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835150" y="1452563"/>
            <a:ext cx="1033463" cy="1522412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1797050" y="5792788"/>
            <a:ext cx="6910388" cy="331787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smtClean="0"/>
              <a:t>Patterns for Computer-Mediated Interaction </a:t>
            </a:r>
            <a:r>
              <a:rPr lang="de-DE" sz="2400" smtClean="0"/>
              <a:t>(cont.)</a:t>
            </a:r>
          </a:p>
        </p:txBody>
      </p:sp>
      <p:graphicFrame>
        <p:nvGraphicFramePr>
          <p:cNvPr id="111619" name="Object 3"/>
          <p:cNvGraphicFramePr>
            <a:graphicFrameLocks noChangeAspect="1"/>
          </p:cNvGraphicFramePr>
          <p:nvPr/>
        </p:nvGraphicFramePr>
        <p:xfrm>
          <a:off x="1763713" y="1412875"/>
          <a:ext cx="698500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Visio" r:id="rId3" imgW="4940300" imgH="3327400" progId="">
                  <p:embed/>
                </p:oleObj>
              </mc:Choice>
              <mc:Fallback>
                <p:oleObj name="Visio" r:id="rId3" imgW="4940300" imgH="3327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12875"/>
                        <a:ext cx="6985000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3399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666633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ußzeilenplatzhalter 5"/>
          <p:cNvSpPr txBox="1">
            <a:spLocks noGrp="1"/>
          </p:cNvSpPr>
          <p:nvPr/>
        </p:nvSpPr>
        <p:spPr>
          <a:xfrm>
            <a:off x="1000125" y="6356350"/>
            <a:ext cx="7929563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Pattern-basiertes Design computerunterstützter Interaktion</a:t>
            </a:r>
          </a:p>
          <a:p>
            <a:pPr algn="ctr">
              <a:defRPr/>
            </a:pPr>
            <a:r>
              <a:rPr lang="de-DE" sz="1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http://www.cmi-patterns.org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1714480" y="2449506"/>
            <a:ext cx="6125706" cy="2303478"/>
            <a:chOff x="1696518" y="2878134"/>
            <a:chExt cx="6125706" cy="2303478"/>
          </a:xfrm>
          <a:effectLst>
            <a:outerShdw blurRad="50800" dist="38100" dir="2700000" algn="tl" rotWithShape="0">
              <a:prstClr val="black">
                <a:alpha val="95000"/>
              </a:prstClr>
            </a:outerShdw>
          </a:effectLst>
        </p:grpSpPr>
        <p:sp>
          <p:nvSpPr>
            <p:cNvPr id="8" name="7 Rectángulo"/>
            <p:cNvSpPr/>
            <p:nvPr/>
          </p:nvSpPr>
          <p:spPr>
            <a:xfrm>
              <a:off x="1696518" y="3467100"/>
              <a:ext cx="6125706" cy="17145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1696518" y="2878134"/>
              <a:ext cx="3305970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s-AR" sz="2800" dirty="0" smtClean="0"/>
                <a:t>Tecnología de base</a:t>
              </a:r>
              <a:endParaRPr lang="es-ES" sz="2800"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0" y="0"/>
            <a:ext cx="908050" cy="6858000"/>
            <a:chOff x="0" y="0"/>
            <a:chExt cx="908050" cy="6858000"/>
          </a:xfrm>
        </p:grpSpPr>
        <p:graphicFrame>
          <p:nvGraphicFramePr>
            <p:cNvPr id="49155" name="Object 43"/>
            <p:cNvGraphicFramePr>
              <a:graphicFrameLocks noChangeAspect="1"/>
            </p:cNvGraphicFramePr>
            <p:nvPr/>
          </p:nvGraphicFramePr>
          <p:xfrm>
            <a:off x="0" y="0"/>
            <a:ext cx="90805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4" name="CorelPhotoPaint.Image.11" r:id="rId5" imgW="12812698" imgH="9917460" progId="">
                    <p:embed/>
                  </p:oleObj>
                </mc:Choice>
                <mc:Fallback>
                  <p:oleObj name="CorelPhotoPaint.Image.11" r:id="rId5" imgW="12812698" imgH="9917460" progId="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90955" b="11795"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08050" cy="685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3399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666633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3500" y="5805488"/>
              <a:ext cx="763588" cy="981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AR" smtClean="0"/>
              <a:t>Posibles aspectos</a:t>
            </a:r>
            <a:endParaRPr lang="es-ES" smtClean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Diseñar solo lo técnico no alcanza</a:t>
            </a:r>
            <a:r>
              <a:rPr lang="es-ES" dirty="0" smtClean="0"/>
              <a:t>. Es importante pensar en lo sociológico y psicológico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Desde lo sociológico:  que efecto tiene el groupware en el posicionamiento de los participantes (</a:t>
            </a:r>
            <a:r>
              <a:rPr lang="es-AR" dirty="0" err="1" smtClean="0"/>
              <a:t>p.e.</a:t>
            </a:r>
            <a:r>
              <a:rPr lang="es-AR" dirty="0" smtClean="0"/>
              <a:t>, roles, accesibilidad, etc.)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Desde lo psicológico: que efecto groupware en  el comportamiento social (p.e., reducir interacción) </a:t>
            </a:r>
            <a:endParaRPr lang="es-ES" dirty="0" smtClean="0"/>
          </a:p>
        </p:txBody>
      </p:sp>
      <p:pic>
        <p:nvPicPr>
          <p:cNvPr id="4100" name="Picture 2" descr="http://tbn3.google.com/images?q=tbn:He4rnbLHoNElZM:http://www.sanitas.es/websanitas/esp/imagenes/mensajes/psico_pq_consulta.gif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563" y="214313"/>
            <a:ext cx="866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71563" y="1285875"/>
            <a:ext cx="7929562" cy="2357438"/>
          </a:xfrm>
          <a:prstGeom prst="rect">
            <a:avLst/>
          </a:prstGeom>
          <a:solidFill>
            <a:srgbClr val="FFFF9E">
              <a:alpha val="60000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cap="small" dirty="0" smtClean="0"/>
              <a:t>Shared Editing (219)</a:t>
            </a:r>
            <a:endParaRPr lang="de-DE" cap="small" dirty="0" smtClean="0"/>
          </a:p>
        </p:txBody>
      </p:sp>
      <p:sp>
        <p:nvSpPr>
          <p:cNvPr id="29700" name="Inhaltsplatzhalter 2"/>
          <p:cNvSpPr>
            <a:spLocks noGrp="1"/>
          </p:cNvSpPr>
          <p:nvPr>
            <p:ph idx="4294967295"/>
          </p:nvPr>
        </p:nvSpPr>
        <p:spPr>
          <a:xfrm>
            <a:off x="3822700" y="1268413"/>
            <a:ext cx="5178425" cy="2374900"/>
          </a:xfrm>
        </p:spPr>
        <p:txBody>
          <a:bodyPr anchor="ctr" anchorCtr="0"/>
          <a:lstStyle/>
          <a:p>
            <a:pPr marL="0" indent="0" eaLnBrk="1" hangingPunct="1">
              <a:buNone/>
            </a:pPr>
            <a:r>
              <a:rPr lang="de-DE" sz="1800" b="1" i="1" dirty="0" smtClean="0">
                <a:latin typeface="Franklin Gothic Demi" pitchFamily="34" charset="0"/>
              </a:rPr>
              <a:t>Provea un editor compartido en el que los usuarios puedan  manipular conjuntamente objetos compartidos. Asegure que los cambios se reflejan  instantaneamente el los editores de los otros usuarios, y provea mecanismos para que los usuarios sean concientes de los otros (awareness) </a:t>
            </a:r>
            <a:endParaRPr lang="de-DE" sz="1800" b="1" dirty="0" smtClean="0">
              <a:latin typeface="Franklin Gothic Demi" pitchFamily="34" charset="0"/>
            </a:endParaRPr>
          </a:p>
        </p:txBody>
      </p:sp>
      <p:pic>
        <p:nvPicPr>
          <p:cNvPr id="29704" name="Picture 8" descr="sharededitin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143000" y="1473200"/>
            <a:ext cx="2643188" cy="1982788"/>
          </a:xfrm>
        </p:spPr>
      </p:pic>
      <p:sp>
        <p:nvSpPr>
          <p:cNvPr id="29705" name="Inhaltsplatzhalter 6"/>
          <p:cNvSpPr>
            <a:spLocks/>
          </p:cNvSpPr>
          <p:nvPr/>
        </p:nvSpPr>
        <p:spPr bwMode="auto">
          <a:xfrm>
            <a:off x="1071563" y="3786188"/>
            <a:ext cx="7929562" cy="2643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</a:pPr>
            <a:r>
              <a:rPr lang="de-DE" sz="2000" b="1" dirty="0" smtClean="0">
                <a:latin typeface="+mn-lt"/>
              </a:rPr>
              <a:t>Síntomas (debe aplicar este pattern cuando...)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Los usuarios quieren modificar conjuntamente informacion compartida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Los usuarios sienten que no estan funcionando cooperativamente</a:t>
            </a:r>
          </a:p>
          <a:p>
            <a:pPr marL="342900" lvl="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Compartir aplicaciones</a:t>
            </a:r>
            <a:r>
              <a:rPr lang="de-DE" sz="2000" baseline="-25000" dirty="0" smtClean="0">
                <a:latin typeface="+mn-lt"/>
              </a:rPr>
              <a:t>→4.1.5 </a:t>
            </a:r>
            <a:r>
              <a:rPr lang="de-DE" sz="2000" dirty="0" smtClean="0">
                <a:latin typeface="+mn-lt"/>
              </a:rPr>
              <a:t>no es posible porque: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Quieren interactual sincrónicamente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Se quejan de no ser concientes del grupo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de-DE" sz="2000" dirty="0" smtClean="0">
                <a:latin typeface="+mn-lt"/>
              </a:rPr>
              <a:t>La performance de la aplicación compartida no es buena</a:t>
            </a:r>
          </a:p>
          <a:p>
            <a:pPr marL="342900" lvl="0" indent="-342900" eaLnBrk="0" hangingPunct="0">
              <a:spcBef>
                <a:spcPct val="20000"/>
              </a:spcBef>
            </a:pPr>
            <a:r>
              <a:rPr lang="de-DE" sz="2000" dirty="0">
                <a:latin typeface="+mn-lt"/>
              </a:rPr>
              <a:t>	</a:t>
            </a:r>
            <a:endParaRPr lang="de-DE" sz="2000" dirty="0" smtClean="0"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</a:pPr>
            <a:r>
              <a:rPr lang="de-DE" sz="2000" dirty="0">
                <a:latin typeface="+mn-lt"/>
              </a:rPr>
              <a:t>	</a:t>
            </a:r>
            <a:endParaRPr lang="de-DE" sz="2000" dirty="0" smtClean="0">
              <a:latin typeface="+mn-lt"/>
            </a:endParaRPr>
          </a:p>
          <a:p>
            <a:pPr marL="342900" lvl="0" indent="-342900" eaLnBrk="0" hangingPunct="0">
              <a:spcBef>
                <a:spcPct val="20000"/>
              </a:spcBef>
            </a:pPr>
            <a:r>
              <a:rPr lang="de-DE" sz="2000" dirty="0">
                <a:latin typeface="+mn-lt"/>
              </a:rPr>
              <a:t>	</a:t>
            </a:r>
            <a:endParaRPr lang="de-DE" sz="2400" dirty="0">
              <a:latin typeface="+mn-lt"/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0" y="0"/>
            <a:ext cx="908050" cy="6858000"/>
            <a:chOff x="0" y="0"/>
            <a:chExt cx="908050" cy="6858000"/>
          </a:xfrm>
        </p:grpSpPr>
        <p:graphicFrame>
          <p:nvGraphicFramePr>
            <p:cNvPr id="9" name="Object 43"/>
            <p:cNvGraphicFramePr>
              <a:graphicFrameLocks noChangeAspect="1"/>
            </p:cNvGraphicFramePr>
            <p:nvPr/>
          </p:nvGraphicFramePr>
          <p:xfrm>
            <a:off x="0" y="0"/>
            <a:ext cx="908050" cy="685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4" name="CorelPhotoPaint.Image.11" r:id="rId4" imgW="12812698" imgH="9917460" progId="">
                    <p:embed/>
                  </p:oleObj>
                </mc:Choice>
                <mc:Fallback>
                  <p:oleObj name="CorelPhotoPaint.Image.11" r:id="rId4" imgW="12812698" imgH="9917460" progId="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90955" b="11795"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908050" cy="685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3399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666633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4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500" y="5805488"/>
              <a:ext cx="763588" cy="981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1" name="Fußzeilenplatzhalter 5"/>
          <p:cNvSpPr txBox="1">
            <a:spLocks noGrp="1"/>
          </p:cNvSpPr>
          <p:nvPr/>
        </p:nvSpPr>
        <p:spPr>
          <a:xfrm>
            <a:off x="1000125" y="6356350"/>
            <a:ext cx="7929563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de-DE" sz="1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Pattern-basiertes Design computerunterstützter Interaktion</a:t>
            </a:r>
          </a:p>
          <a:p>
            <a:pPr algn="ctr">
              <a:defRPr/>
            </a:pPr>
            <a:r>
              <a:rPr lang="de-DE" sz="1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http://www.cmi-patterns.org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Comunidad de patrones de CMI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AR" dirty="0" smtClean="0"/>
              <a:t>Acceso libre a versiones cortas de los patrones del libro</a:t>
            </a:r>
          </a:p>
          <a:p>
            <a:r>
              <a:rPr lang="es-AR" dirty="0" smtClean="0"/>
              <a:t>Acceso restringido a versiones completas</a:t>
            </a:r>
          </a:p>
          <a:p>
            <a:r>
              <a:rPr lang="es-AR" dirty="0" smtClean="0"/>
              <a:t>Posibilidad de comentar</a:t>
            </a:r>
          </a:p>
          <a:p>
            <a:r>
              <a:rPr lang="es-AR" dirty="0" smtClean="0"/>
              <a:t>Posibilidad de contribuir patrones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de-DE" b="1" dirty="0" smtClean="0">
                <a:solidFill>
                  <a:schemeClr val="tx2"/>
                </a:solidFill>
              </a:rPr>
              <a:t>www.cmi-patterns.org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3" y="2143116"/>
            <a:ext cx="4286248" cy="475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_tradnl" dirty="0" err="1" smtClean="0"/>
              <a:t>Thinklets</a:t>
            </a:r>
            <a:endParaRPr lang="es-ES_tradnl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/>
          <a:lstStyle/>
          <a:p>
            <a:r>
              <a:rPr lang="es-ES_tradnl" dirty="0" smtClean="0"/>
              <a:t>Son procesos de colaboración repetibles - hay muchos, con objetivo:</a:t>
            </a:r>
          </a:p>
          <a:p>
            <a:pPr lvl="2"/>
            <a:r>
              <a:rPr lang="es-ES_tradnl" dirty="0" smtClean="0"/>
              <a:t>Divergencia, Convergencia, Organización, Evaluación, Construcción de consenso 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5496" y="6198403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/>
              <a:t>Gwendolyn</a:t>
            </a:r>
            <a:r>
              <a:rPr lang="es-ES_tradnl" sz="1200" dirty="0"/>
              <a:t> L. </a:t>
            </a:r>
            <a:r>
              <a:rPr lang="es-ES_tradnl" sz="1200" dirty="0" err="1"/>
              <a:t>Kolfschoten</a:t>
            </a:r>
            <a:r>
              <a:rPr lang="es-ES_tradnl" sz="1200" dirty="0"/>
              <a:t>, Robert O. </a:t>
            </a:r>
            <a:r>
              <a:rPr lang="es-ES_tradnl" sz="1200" dirty="0" err="1"/>
              <a:t>Briggs</a:t>
            </a:r>
            <a:r>
              <a:rPr lang="es-ES_tradnl" sz="1200" dirty="0"/>
              <a:t>, Jaco H. </a:t>
            </a:r>
            <a:r>
              <a:rPr lang="es-ES_tradnl" sz="1200" dirty="0" err="1"/>
              <a:t>Appelman</a:t>
            </a:r>
            <a:r>
              <a:rPr lang="es-ES_tradnl" sz="1200" dirty="0"/>
              <a:t>, </a:t>
            </a:r>
            <a:r>
              <a:rPr lang="es-ES_tradnl" sz="1200" dirty="0" err="1"/>
              <a:t>Gert-Jan</a:t>
            </a:r>
            <a:r>
              <a:rPr lang="es-ES_tradnl" sz="1200" dirty="0"/>
              <a:t> de </a:t>
            </a:r>
            <a:r>
              <a:rPr lang="es-ES_tradnl" sz="1200" dirty="0" err="1"/>
              <a:t>Vreede</a:t>
            </a:r>
            <a:r>
              <a:rPr lang="es-ES_tradnl" sz="1200" dirty="0"/>
              <a:t>. </a:t>
            </a:r>
            <a:endParaRPr lang="es-ES_tradnl" sz="1200" dirty="0" smtClean="0"/>
          </a:p>
          <a:p>
            <a:r>
              <a:rPr lang="es-ES_tradnl" sz="1200" dirty="0" err="1" smtClean="0"/>
              <a:t>ThinkLets</a:t>
            </a:r>
            <a:r>
              <a:rPr lang="es-ES_tradnl" sz="1200" dirty="0" smtClean="0"/>
              <a:t> </a:t>
            </a:r>
            <a:r>
              <a:rPr lang="es-ES_tradnl" sz="1200" dirty="0"/>
              <a:t>as </a:t>
            </a:r>
            <a:r>
              <a:rPr lang="es-ES_tradnl" sz="1200" dirty="0" err="1"/>
              <a:t>Building</a:t>
            </a:r>
            <a:r>
              <a:rPr lang="es-ES_tradnl" sz="1200" dirty="0"/>
              <a:t> Blocks </a:t>
            </a:r>
            <a:r>
              <a:rPr lang="es-ES_tradnl" sz="1200" dirty="0" err="1"/>
              <a:t>for</a:t>
            </a:r>
            <a:r>
              <a:rPr lang="es-ES_tradnl" sz="1200" dirty="0"/>
              <a:t> </a:t>
            </a:r>
            <a:r>
              <a:rPr lang="es-ES_tradnl" sz="1200" dirty="0" err="1"/>
              <a:t>Collaboration</a:t>
            </a:r>
            <a:r>
              <a:rPr lang="es-ES_tradnl" sz="1200" dirty="0"/>
              <a:t> </a:t>
            </a:r>
            <a:r>
              <a:rPr lang="es-ES_tradnl" sz="1200" dirty="0" err="1"/>
              <a:t>Processes</a:t>
            </a:r>
            <a:r>
              <a:rPr lang="es-ES_tradnl" sz="1200" dirty="0"/>
              <a:t>: A </a:t>
            </a:r>
            <a:r>
              <a:rPr lang="es-ES_tradnl" sz="1200" dirty="0" err="1"/>
              <a:t>Further</a:t>
            </a:r>
            <a:r>
              <a:rPr lang="es-ES_tradnl" sz="1200" dirty="0"/>
              <a:t> </a:t>
            </a:r>
            <a:r>
              <a:rPr lang="es-ES_tradnl" sz="1200" dirty="0" err="1"/>
              <a:t>Conceptualization</a:t>
            </a:r>
            <a:r>
              <a:rPr lang="es-ES_tradnl" sz="1200" dirty="0"/>
              <a:t>. </a:t>
            </a:r>
            <a:endParaRPr lang="es-ES_tradnl" sz="1200" dirty="0" smtClean="0"/>
          </a:p>
          <a:p>
            <a:r>
              <a:rPr lang="es-ES_tradnl" sz="1200" dirty="0" err="1" smtClean="0"/>
              <a:t>Lecture</a:t>
            </a:r>
            <a:r>
              <a:rPr lang="es-ES_tradnl" sz="1200" dirty="0" smtClean="0"/>
              <a:t> </a:t>
            </a:r>
            <a:r>
              <a:rPr lang="es-ES_tradnl" sz="1200" dirty="0"/>
              <a:t>Notes in </a:t>
            </a:r>
            <a:r>
              <a:rPr lang="es-ES_tradnl" sz="1200" dirty="0" err="1"/>
              <a:t>Computer</a:t>
            </a:r>
            <a:r>
              <a:rPr lang="es-ES_tradnl" sz="1200" dirty="0"/>
              <a:t> </a:t>
            </a:r>
            <a:r>
              <a:rPr lang="es-ES_tradnl" sz="1200" dirty="0" err="1"/>
              <a:t>Science</a:t>
            </a:r>
            <a:r>
              <a:rPr lang="es-ES_tradnl" sz="1200" dirty="0"/>
              <a:t> </a:t>
            </a:r>
            <a:r>
              <a:rPr lang="es-ES_tradnl" sz="1200" dirty="0" err="1"/>
              <a:t>Volume</a:t>
            </a:r>
            <a:r>
              <a:rPr lang="es-ES_tradnl" sz="1200" dirty="0"/>
              <a:t> 3198, 2004, </a:t>
            </a:r>
            <a:r>
              <a:rPr lang="es-ES_tradnl" sz="1200" dirty="0" err="1"/>
              <a:t>pp</a:t>
            </a:r>
            <a:r>
              <a:rPr lang="es-ES_tradnl" sz="1200" dirty="0"/>
              <a:t> 137-152		</a:t>
            </a:r>
          </a:p>
          <a:p>
            <a:endParaRPr lang="es-ES_tradnl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12976"/>
            <a:ext cx="7344816" cy="28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0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s-AR" smtClean="0"/>
              <a:t>Transparencia (no-obstrucción)</a:t>
            </a:r>
            <a:endParaRPr lang="es-ES" smtClean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Medio: integración de multimedia, gestos, contacto visual, mímica.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Modo de trabajo: transición entre modos de trabajo (</a:t>
            </a:r>
            <a:r>
              <a:rPr lang="es-AR" dirty="0" err="1" smtClean="0"/>
              <a:t>p.e.</a:t>
            </a:r>
            <a:r>
              <a:rPr lang="es-AR" dirty="0" smtClean="0"/>
              <a:t>, individual, colaborativo, etc.)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Fases de trabajo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Tecnología: integración de sistemas heterogéneos; reducir el gap entre trabajo con y sin computadoras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s-AR" dirty="0" smtClean="0"/>
              <a:t>Tiempo: cambios en la estructura del grupo (p.e., soporte a latecomming, registro de decisiónes)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s-ES" dirty="0"/>
          </a:p>
        </p:txBody>
      </p:sp>
      <p:pic>
        <p:nvPicPr>
          <p:cNvPr id="6148" name="Picture 2" descr="http://tbn0.google.com/images?q=tbn:EZF4gCfs-fG2DM:http://www.fonearena.com/blog/wp-content/uploads/Transparent_Crystal_Phone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50" y="285750"/>
            <a:ext cx="1238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717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1) Disparidad entre quien hace el trabajo y quien se lleva el beneficio</a:t>
            </a:r>
          </a:p>
          <a:p>
            <a:pPr lvl="1" eaLnBrk="1" hangingPunct="1"/>
            <a:r>
              <a:rPr lang="es-AR" smtClean="0"/>
              <a:t>Ejemplo: calendarios compartidos</a:t>
            </a:r>
            <a:endParaRPr lang="es-ES" smtClean="0"/>
          </a:p>
        </p:txBody>
      </p:sp>
      <p:pic>
        <p:nvPicPr>
          <p:cNvPr id="7172" name="Picture 7" descr="Sharedcalend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3429000"/>
            <a:ext cx="4429125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819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2) Requiere masa crítica para que su uso sea productivo y rentable</a:t>
            </a:r>
            <a:endParaRPr lang="es-ES" smtClean="0"/>
          </a:p>
        </p:txBody>
      </p:sp>
      <p:grpSp>
        <p:nvGrpSpPr>
          <p:cNvPr id="8196" name="8 Grupo"/>
          <p:cNvGrpSpPr>
            <a:grpSpLocks/>
          </p:cNvGrpSpPr>
          <p:nvPr/>
        </p:nvGrpSpPr>
        <p:grpSpPr bwMode="auto">
          <a:xfrm>
            <a:off x="2000250" y="2928938"/>
            <a:ext cx="5297488" cy="3373437"/>
            <a:chOff x="1018688" y="3643313"/>
            <a:chExt cx="4011119" cy="2659190"/>
          </a:xfrm>
        </p:grpSpPr>
        <p:pic>
          <p:nvPicPr>
            <p:cNvPr id="8197" name="Picture 4" descr="pro200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8688" y="3643313"/>
              <a:ext cx="989499" cy="2417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5" descr="msn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3108" y="3714752"/>
              <a:ext cx="1124694" cy="1263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6" descr="google_talk_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00496" y="3714752"/>
              <a:ext cx="1029311" cy="1378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7" descr="newtoim_overview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7554" y="4786322"/>
              <a:ext cx="1213442" cy="1516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921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3) Violación de taboos y conflicto con las estructuras organizacionales</a:t>
            </a:r>
            <a:endParaRPr lang="es-ES" smtClean="0"/>
          </a:p>
        </p:txBody>
      </p:sp>
      <p:pic>
        <p:nvPicPr>
          <p:cNvPr id="9220" name="Picture 2" descr="http://apereza.files.wordpress.com/2007/07/blogger_old_5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4538" y="3429000"/>
            <a:ext cx="26225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4" descr="http://www.cotizalia.com/fotos/portada_cotizalia/2007071893sopl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" y="3643313"/>
            <a:ext cx="3806825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1024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4) Soporte al manejo de excepciones</a:t>
            </a:r>
          </a:p>
          <a:p>
            <a:pPr lvl="1" eaLnBrk="1" hangingPunct="1"/>
            <a:r>
              <a:rPr lang="es-AR" smtClean="0"/>
              <a:t>EL trabajo en equipo no es siempre como se lo plantea (p.e., procesos, cambios en la composición del equipo, etc. )</a:t>
            </a:r>
            <a:endParaRPr lang="es-ES" smtClean="0"/>
          </a:p>
        </p:txBody>
      </p:sp>
      <p:pic>
        <p:nvPicPr>
          <p:cNvPr id="10244" name="Picture 2" descr="http://www.niso.org/khelp/members/user_help/html/images/membershipw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3" y="1714500"/>
            <a:ext cx="31432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 redondeado"/>
          <p:cNvSpPr/>
          <p:nvPr/>
        </p:nvSpPr>
        <p:spPr>
          <a:xfrm>
            <a:off x="4786313" y="2786063"/>
            <a:ext cx="714375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9" name="8 Conector recto de flecha"/>
          <p:cNvCxnSpPr/>
          <p:nvPr/>
        </p:nvCxnSpPr>
        <p:spPr>
          <a:xfrm rot="10800000" flipV="1">
            <a:off x="5286375" y="2500313"/>
            <a:ext cx="928688" cy="2143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rot="16200000" flipH="1">
            <a:off x="4893469" y="3464719"/>
            <a:ext cx="1571625" cy="10715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smtClean="0"/>
              <a:t>Por que el groupware falla…</a:t>
            </a:r>
            <a:endParaRPr lang="es-ES" smtClean="0"/>
          </a:p>
        </p:txBody>
      </p:sp>
      <p:sp>
        <p:nvSpPr>
          <p:cNvPr id="11267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AR" smtClean="0"/>
              <a:t>5) Complejidad de la UI al agregar sumar funcionalidad groupware además de la de aplicación</a:t>
            </a:r>
            <a:endParaRPr lang="es-ES" smtClean="0"/>
          </a:p>
        </p:txBody>
      </p:sp>
      <p:pic>
        <p:nvPicPr>
          <p:cNvPr id="11268" name="Picture 2" descr="http://www.motu.com/products/software/ethno/images/ethno_rg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63" y="3643313"/>
            <a:ext cx="25336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6941</TotalTime>
  <Words>1180</Words>
  <Application>Microsoft Macintosh PowerPoint</Application>
  <PresentationFormat>On-screen Show (4:3)</PresentationFormat>
  <Paragraphs>181</Paragraphs>
  <Slides>32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Franklin Gothic Demi</vt:lpstr>
      <vt:lpstr>Arial</vt:lpstr>
      <vt:lpstr>Tema de Office</vt:lpstr>
      <vt:lpstr>CorelDRAW</vt:lpstr>
      <vt:lpstr>CorelPhotoPaint.Image.11</vt:lpstr>
      <vt:lpstr>Visio</vt:lpstr>
      <vt:lpstr>PowerPoint Presentation</vt:lpstr>
      <vt:lpstr>Diseño de groupware</vt:lpstr>
      <vt:lpstr>Posibles aspectos</vt:lpstr>
      <vt:lpstr>Transparencia (no-obstrucción)</vt:lpstr>
      <vt:lpstr>Por que el groupware falla…</vt:lpstr>
      <vt:lpstr>Por que el groupware falla…</vt:lpstr>
      <vt:lpstr>Por que el groupware falla…</vt:lpstr>
      <vt:lpstr>Por que el groupware falla…</vt:lpstr>
      <vt:lpstr>Por que el groupware falla…</vt:lpstr>
      <vt:lpstr>Por que el groupware falla…</vt:lpstr>
      <vt:lpstr>Por que el groupware falla…</vt:lpstr>
      <vt:lpstr>Por que el groupware falla…</vt:lpstr>
      <vt:lpstr>Una dificultad adicional….</vt:lpstr>
      <vt:lpstr>Estrategias combinables</vt:lpstr>
      <vt:lpstr>Estrategia 1: observación e iteración</vt:lpstr>
      <vt:lpstr>Estudio/Observación de grupos</vt:lpstr>
      <vt:lpstr>Métodos de observación</vt:lpstr>
      <vt:lpstr>Estrategia 2: minimalismo</vt:lpstr>
      <vt:lpstr>Estrategia 3: Tailoring</vt:lpstr>
      <vt:lpstr>Tailoring por customización - ejemplos</vt:lpstr>
      <vt:lpstr>Tailoring por integración - ejemplos</vt:lpstr>
      <vt:lpstr>Cooperative tailoring</vt:lpstr>
      <vt:lpstr>Estrategia 4: patrones</vt:lpstr>
      <vt:lpstr>Patrones de arquitectura (Alexander)</vt:lpstr>
      <vt:lpstr>Patrones de diseño OO (GOF)</vt:lpstr>
      <vt:lpstr>Estructura del patron</vt:lpstr>
      <vt:lpstr>Patterns for Computer-Mediated Interaction</vt:lpstr>
      <vt:lpstr>Patterns for Computer-Mediated Interaction</vt:lpstr>
      <vt:lpstr>Patterns for Computer-Mediated Interaction (cont.)</vt:lpstr>
      <vt:lpstr>Shared Editing (219)</vt:lpstr>
      <vt:lpstr>Comunidad de patrones de CMI</vt:lpstr>
      <vt:lpstr>Thinklets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Alejandro Fernandez</dc:creator>
  <cp:lastModifiedBy>Alejandro Fernandez</cp:lastModifiedBy>
  <cp:revision>503</cp:revision>
  <dcterms:created xsi:type="dcterms:W3CDTF">2012-03-16T02:44:20Z</dcterms:created>
  <dcterms:modified xsi:type="dcterms:W3CDTF">2017-11-27T18:19:45Z</dcterms:modified>
</cp:coreProperties>
</file>